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2" r:id="rId4"/>
    <p:sldId id="258" r:id="rId5"/>
    <p:sldId id="261" r:id="rId6"/>
    <p:sldId id="263" r:id="rId7"/>
    <p:sldId id="420" r:id="rId8"/>
    <p:sldId id="421" r:id="rId9"/>
    <p:sldId id="527" r:id="rId10"/>
    <p:sldId id="528" r:id="rId11"/>
    <p:sldId id="423" r:id="rId12"/>
    <p:sldId id="424" r:id="rId13"/>
    <p:sldId id="427" r:id="rId14"/>
    <p:sldId id="502" r:id="rId15"/>
    <p:sldId id="503" r:id="rId16"/>
    <p:sldId id="510" r:id="rId17"/>
    <p:sldId id="509" r:id="rId18"/>
    <p:sldId id="451" r:id="rId19"/>
    <p:sldId id="529" r:id="rId20"/>
    <p:sldId id="524" r:id="rId21"/>
    <p:sldId id="454" r:id="rId22"/>
    <p:sldId id="517" r:id="rId23"/>
    <p:sldId id="518" r:id="rId24"/>
    <p:sldId id="522" r:id="rId25"/>
    <p:sldId id="523" r:id="rId26"/>
    <p:sldId id="459" r:id="rId27"/>
    <p:sldId id="531" r:id="rId28"/>
    <p:sldId id="266" r:id="rId29"/>
    <p:sldId id="295" r:id="rId30"/>
    <p:sldId id="298" r:id="rId31"/>
    <p:sldId id="297" r:id="rId32"/>
    <p:sldId id="299" r:id="rId33"/>
    <p:sldId id="289" r:id="rId34"/>
    <p:sldId id="291" r:id="rId35"/>
    <p:sldId id="292" r:id="rId36"/>
    <p:sldId id="293" r:id="rId37"/>
    <p:sldId id="294" r:id="rId38"/>
    <p:sldId id="300" r:id="rId39"/>
    <p:sldId id="290" r:id="rId40"/>
    <p:sldId id="279" r:id="rId41"/>
    <p:sldId id="530" r:id="rId42"/>
    <p:sldId id="514" r:id="rId43"/>
    <p:sldId id="296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116" autoAdjust="0"/>
  </p:normalViewPr>
  <p:slideViewPr>
    <p:cSldViewPr snapToGrid="0">
      <p:cViewPr varScale="1">
        <p:scale>
          <a:sx n="99" d="100"/>
          <a:sy n="99" d="100"/>
        </p:scale>
        <p:origin x="972" y="72"/>
      </p:cViewPr>
      <p:guideLst/>
    </p:cSldViewPr>
  </p:slideViewPr>
  <p:outlineViewPr>
    <p:cViewPr>
      <p:scale>
        <a:sx n="33" d="100"/>
        <a:sy n="33" d="100"/>
      </p:scale>
      <p:origin x="0" y="-118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1836-A181-4732-9E4F-C971B52773B5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BCFDC-D25E-41E1-AE01-24B2BF9560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68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BCFDC-D25E-41E1-AE01-24B2BF95602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73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BCFDC-D25E-41E1-AE01-24B2BF95602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08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9175" cy="3432175"/>
          </a:xfrm>
          <a:noFill/>
          <a:ln>
            <a:solidFill>
              <a:srgbClr val="000000"/>
            </a:solidFill>
            <a:miter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3437"/>
            <a:ext cx="5485439" cy="4115603"/>
          </a:xfrm>
          <a:noFill/>
        </p:spPr>
        <p:txBody>
          <a:bodyPr wrap="square" anchor="t" anchorCtr="0"/>
          <a:lstStyle/>
          <a:p>
            <a:pPr eaLnBrk="1" hangingPunct="1">
              <a:defRPr lang="ko-KR" altLang="en-US"/>
            </a:pPr>
            <a:endParaRPr lang="ko-KR" altLang="en-US" sz="2400">
              <a:latin typeface="굴림"/>
              <a:ea typeface="굴림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9175" cy="3432175"/>
          </a:xfrm>
          <a:noFill/>
          <a:ln>
            <a:solidFill>
              <a:srgbClr val="000000"/>
            </a:solidFill>
            <a:miter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3437"/>
            <a:ext cx="5485439" cy="4115603"/>
          </a:xfrm>
          <a:noFill/>
        </p:spPr>
        <p:txBody>
          <a:bodyPr wrap="square" anchor="t" anchorCtr="0"/>
          <a:lstStyle/>
          <a:p>
            <a:pPr eaLnBrk="1" hangingPunct="1">
              <a:defRPr lang="ko-KR" altLang="en-US"/>
            </a:pPr>
            <a:endParaRPr lang="ko-KR" altLang="en-US" sz="2400"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17961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4213"/>
            <a:ext cx="6099175" cy="3432175"/>
          </a:xfrm>
          <a:noFill/>
          <a:ln>
            <a:solidFill>
              <a:srgbClr val="000000"/>
            </a:solidFill>
            <a:miter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3437"/>
            <a:ext cx="5485439" cy="4115603"/>
          </a:xfrm>
          <a:noFill/>
        </p:spPr>
        <p:txBody>
          <a:bodyPr wrap="square" anchor="t" anchorCtr="0"/>
          <a:lstStyle/>
          <a:p>
            <a:pPr eaLnBrk="1" hangingPunct="1">
              <a:defRPr lang="ko-KR" altLang="en-US"/>
            </a:pPr>
            <a:endParaRPr lang="ko-KR" altLang="en-US" sz="2400"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1414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BCFDC-D25E-41E1-AE01-24B2BF95602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25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BCFDC-D25E-41E1-AE01-24B2BF95602F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7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6B255F-0C21-EEDF-EE22-08C3496EC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8478D34-6544-B731-CF2D-B6F916D6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C2B2A7-444C-77E1-683B-BB24EF55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169A42-E5CE-244F-4E65-8B4FBFC3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A08A17-5DB4-A4CA-4BB9-0331D177B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01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DF663-3769-02DB-D96B-B6F7D5EF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2126A89-AAAE-0EA5-31AC-2C07366EB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71A52E-967E-374B-E719-1D8F896D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D238718-90BB-CBC8-F095-462B5C9A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FE1DDB-F4A3-DD0F-52EB-DF89D31B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02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B288F1A-1222-3AD8-DA52-5FE016E22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45D823D-E509-8F2D-F446-2B46BE58C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F0E71C-15D3-5E0C-F4C7-67415A55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C8A839-9F04-F0C1-2E16-92CCEBDB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4EC026-E267-A324-6242-69319BF1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59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AF6981-6C75-E2D0-512E-B3360A5E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D3DC893-E5DE-635D-7541-16CAAEDD5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27F687-5A73-3441-3B52-933A4DE0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2448EB-BBCE-8192-A193-8F05CDED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7BFD14-1729-E91C-7AA6-2540BFC2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25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47CFCB-B0B2-A051-81A3-999D881CC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F98AD26-1ED0-1C26-AC5B-0E8819377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3975F5-1009-1EFB-D1DF-FFDBC27C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D6F032-8434-894B-0AAD-0BCD085B3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81E089-BB75-8AC1-A362-185E8CF2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87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DFEF89-0963-6FEE-B886-D407ACEE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5FF8D5-9CE3-8DCF-C7C1-FF5A2E7C0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EBB28C-8873-DC71-7C8B-F0B9FA376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8C06E0-17DD-2F6D-61D0-FAE5D70D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1E9A403-3F2C-6706-2AF6-EC61DDC8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180DBA-9FE1-252B-A30A-166DD75D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5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839AC3-0EF3-05E7-D899-21735DD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34E9BA4-0C79-1ABC-27FB-6633A79C5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43E28E-08CF-D7FC-8B38-F8CCF23BD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4F65F73-9DDA-AE87-9A43-FB51C04CD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1700E34-2025-A8E4-8263-159810A7E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7D1C66F-A248-4239-B188-C5FFDBC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6FC45C9-5795-C997-3D43-06C540D8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383D724-1820-2FB7-A1F9-D97223D8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11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17B342-6CF7-622C-2157-2BA8E2F9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FD2FCCF-1A1B-5716-C5BD-BC3FC357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CB7DE4D-13A5-C16A-2CF8-1C004693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D67678E-EF4B-1832-C2A5-95292868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75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54D49C-E9D0-F473-4865-2148B68AC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B527336-DD84-D99D-EF44-90F8DDC5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62BFCA-E5C6-85A9-53FD-2878F81A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56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ECEE36-6C9B-E043-961C-9F0B26FE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C5EBC2-305E-7DC6-1CF6-70B5BDAFE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A736D8C-40F3-FF72-EEFE-1AC5CCBB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6CCF17-51AF-2EF1-59B6-3F3D3290E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6AD8AA-5ACE-E6AE-A525-379FE0D4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31D450-D6AF-0E8C-2BE5-7984B904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8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758B1-903D-9263-7CD6-F0D70441E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4AA206-EE1F-CDC0-4A7A-1FECDE051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A8ECC6-FC0B-A0A8-2EC1-1A839C384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F38353-06CB-ABF0-CB2D-28485BA7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D628EF-B5E5-4F1C-005A-8AC14941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76B74F-7B4C-526C-149A-0037FF43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5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E731617-E5E1-37BD-27C2-D8EE52DB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F20309-A98E-EA98-48F8-F8D376446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FFB5BA-F104-700A-AAB7-8E8024D52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FB00-DE17-4485-B3C7-5CC4BBD50B8B}" type="datetimeFigureOut">
              <a:rPr lang="ko-KR" altLang="en-US" smtClean="0"/>
              <a:t>2025-07-25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EBCE03-AE86-02E5-80D6-2E50BC6780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B10DC0-BB6E-F4B1-42B5-C16EFB3E9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4DC7-9EFA-4953-99D8-1286DD2450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64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CAcQjRw&amp;url=http://www.koreasci.com/shop/item.php?it_id%3D1334554936&amp;ei=iBiwVMf5FKW7mwXUroHoBg&amp;bvm=bv.83339334,d.dGc&amp;psig=AFQjCNGhz_RADv3I8z0WTQGM5QwUJNPIfA&amp;ust=142091243855824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oinfo.imdik.pan.pl/wiki/PC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W-9HILO0CtE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4z7AmVUX8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04z7AmVUX8Q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vwZI6QJ4cj0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MAYP-qMx8w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F45867-6932-EE80-4E12-99C951629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02588" cy="2387600"/>
          </a:xfrm>
        </p:spPr>
        <p:txBody>
          <a:bodyPr/>
          <a:lstStyle/>
          <a:p>
            <a:r>
              <a:rPr lang="en-US" altLang="ko-KR" sz="4800" b="1" kern="0" spc="0" dirty="0">
                <a:solidFill>
                  <a:srgbClr val="FF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  </a:t>
            </a:r>
            <a:r>
              <a:rPr lang="ko-KR" altLang="en-US" sz="4800" b="1" kern="0" spc="0" dirty="0">
                <a:solidFill>
                  <a:srgbClr val="FF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기계  없이  </a:t>
            </a:r>
            <a:r>
              <a:rPr lang="ko-KR" altLang="en-US" sz="4800" b="1" kern="0" spc="0" dirty="0">
                <a:solidFill>
                  <a:schemeClr val="accent5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손으로  하는  </a:t>
            </a:r>
            <a:r>
              <a:rPr lang="en-US" altLang="ko-KR" sz="4800" b="1" kern="0" spc="0" dirty="0">
                <a:solidFill>
                  <a:srgbClr val="FF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br>
              <a:rPr lang="ko-KR" altLang="en-US" sz="1800" kern="0" spc="0" dirty="0">
                <a:solidFill>
                  <a:srgbClr val="2E74B5"/>
                </a:solidFill>
                <a:effectLst/>
                <a:latin typeface="함초롬돋움" panose="020B0604000101010101" pitchFamily="50" charset="-127"/>
              </a:rPr>
            </a:b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1567D4D-E63D-BE91-498C-AF9FCEAC0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739" y="3602038"/>
            <a:ext cx="9502589" cy="2700150"/>
          </a:xfrm>
        </p:spPr>
        <p:txBody>
          <a:bodyPr>
            <a:normAutofit/>
          </a:bodyPr>
          <a:lstStyle/>
          <a:p>
            <a:r>
              <a:rPr lang="en-US" altLang="ko-KR" sz="3600" dirty="0"/>
              <a:t>(</a:t>
            </a:r>
            <a:r>
              <a:rPr lang="ko-KR" altLang="en-US" sz="3600" dirty="0"/>
              <a:t>쉽게 해보는 </a:t>
            </a:r>
            <a:r>
              <a:rPr lang="en-US" altLang="ko-KR" sz="3600" dirty="0"/>
              <a:t>DNA</a:t>
            </a:r>
            <a:r>
              <a:rPr lang="ko-KR" altLang="en-US" sz="3600" dirty="0"/>
              <a:t>추출</a:t>
            </a:r>
            <a:r>
              <a:rPr lang="en-US" altLang="ko-KR" sz="3600" dirty="0"/>
              <a:t>-PCR-</a:t>
            </a:r>
            <a:r>
              <a:rPr lang="ko-KR" altLang="en-US" sz="3600" dirty="0" err="1"/>
              <a:t>전기영동</a:t>
            </a:r>
            <a:r>
              <a:rPr lang="en-US" altLang="ko-KR" sz="3600" dirty="0"/>
              <a:t>)</a:t>
            </a:r>
          </a:p>
          <a:p>
            <a:endParaRPr lang="en-US" altLang="ko-KR" sz="3600" dirty="0"/>
          </a:p>
          <a:p>
            <a:endParaRPr lang="en-US" altLang="ko-KR" sz="3600" dirty="0"/>
          </a:p>
          <a:p>
            <a:pPr algn="r"/>
            <a:r>
              <a:rPr lang="ko-KR" altLang="en-US" dirty="0" err="1">
                <a:solidFill>
                  <a:srgbClr val="002060"/>
                </a:solidFill>
              </a:rPr>
              <a:t>라이프사이언스에듀랩</a:t>
            </a:r>
            <a:r>
              <a:rPr lang="en-US" altLang="ko-KR" dirty="0">
                <a:solidFill>
                  <a:srgbClr val="002060"/>
                </a:solidFill>
              </a:rPr>
              <a:t>   </a:t>
            </a:r>
            <a:r>
              <a:rPr lang="ko-KR" altLang="en-US" dirty="0">
                <a:solidFill>
                  <a:srgbClr val="002060"/>
                </a:solidFill>
              </a:rPr>
              <a:t>백종희</a:t>
            </a:r>
          </a:p>
        </p:txBody>
      </p:sp>
    </p:spTree>
    <p:extLst>
      <p:ext uri="{BB962C8B-B14F-4D97-AF65-F5344CB8AC3E}">
        <p14:creationId xmlns:p14="http://schemas.microsoft.com/office/powerpoint/2010/main" val="367637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06939" y="716973"/>
            <a:ext cx="8598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lang="ko-KR" altLang="en-US"/>
            </a:pPr>
            <a:r>
              <a:rPr kumimoji="0" lang="en-US" altLang="ko-KR" sz="44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Dicsussion</a:t>
            </a:r>
            <a:r>
              <a:rPr kumimoji="0" lang="en-US" altLang="ko-KR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 Point</a:t>
            </a:r>
            <a:endParaRPr kumimoji="0" lang="ko-KR" altLang="en-US" sz="4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HY견고딕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CA54A-68F7-6B0A-EC0A-2EC2217F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89" y="620655"/>
            <a:ext cx="1877394" cy="14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495300" y="1582732"/>
            <a:ext cx="11201399" cy="451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chemeClr val="accent1"/>
                </a:solidFill>
                <a:latin typeface="RalewayRegular"/>
              </a:rPr>
              <a:t>DNA</a:t>
            </a:r>
            <a:r>
              <a:rPr lang="ko-KR" altLang="en-US" sz="2800" dirty="0">
                <a:solidFill>
                  <a:schemeClr val="accent1"/>
                </a:solidFill>
                <a:latin typeface="RalewayRegular"/>
              </a:rPr>
              <a:t>는 어떻게 침전될까</a:t>
            </a:r>
            <a:r>
              <a:rPr lang="en-US" altLang="ko-KR" sz="2800" dirty="0">
                <a:solidFill>
                  <a:schemeClr val="accent1"/>
                </a:solidFill>
                <a:latin typeface="RalewayRegular"/>
              </a:rPr>
              <a:t>?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en-US" altLang="ko-KR" sz="2400" dirty="0">
              <a:solidFill>
                <a:srgbClr val="475262"/>
              </a:solidFill>
              <a:latin typeface="RalewayRegular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는 음전하를 띄며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NaCl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이 물에 녹으면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Na+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과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Cl-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 으로 되고 이들을 쌍극성을 띤 물분자가 둘러싸고 있는 형태로 존재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.</a:t>
            </a:r>
          </a:p>
          <a:p>
            <a:pPr marL="342900" indent="-342900" algn="l">
              <a:buFontTx/>
              <a:buChar char="-"/>
            </a:pPr>
            <a:endParaRPr lang="en-US" altLang="ko-KR" sz="2400" dirty="0">
              <a:solidFill>
                <a:srgbClr val="475262"/>
              </a:solidFill>
              <a:latin typeface="RalewayRegular"/>
            </a:endParaRPr>
          </a:p>
          <a:p>
            <a:pPr marL="342900" indent="-342900" algn="l">
              <a:lnSpc>
                <a:spcPct val="200000"/>
              </a:lnSpc>
              <a:buFontTx/>
              <a:buChar char="-"/>
            </a:pP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물분자는 전하를 띤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와 </a:t>
            </a:r>
            <a:r>
              <a:rPr lang="ko-KR" altLang="en-US" sz="2400" dirty="0" err="1">
                <a:solidFill>
                  <a:srgbClr val="475262"/>
                </a:solidFill>
                <a:latin typeface="RalewayRegular"/>
              </a:rPr>
              <a:t>소금이온들간의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 강력한 이온 결합을 방지하는 역할</a:t>
            </a:r>
            <a:endParaRPr lang="en-US" altLang="ko-KR" sz="2400" dirty="0">
              <a:solidFill>
                <a:srgbClr val="475262"/>
              </a:solidFill>
              <a:latin typeface="RalewayRegular"/>
            </a:endParaRPr>
          </a:p>
          <a:p>
            <a:pPr algn="l"/>
            <a:endParaRPr lang="en-US" altLang="ko-KR" sz="2400" dirty="0">
              <a:solidFill>
                <a:srgbClr val="475262"/>
              </a:solidFill>
              <a:latin typeface="RalewayRegular"/>
            </a:endParaRPr>
          </a:p>
          <a:p>
            <a:pPr marL="342900" indent="-342900" algn="l">
              <a:lnSpc>
                <a:spcPct val="150000"/>
              </a:lnSpc>
              <a:buFontTx/>
              <a:buChar char="-"/>
            </a:pP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여기에 에탄올을 넣으면 위 물분자의 기능을 </a:t>
            </a:r>
            <a:r>
              <a:rPr lang="ko-KR" altLang="en-US" sz="2400" dirty="0" err="1">
                <a:solidFill>
                  <a:srgbClr val="475262"/>
                </a:solidFill>
                <a:latin typeface="RalewayRegular"/>
              </a:rPr>
              <a:t>와해시켜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 물분자가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와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Na+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의 결합을 방해하는 힘이 감소되어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끼리 뭉칠 수 있게 되어 침전이 가능</a:t>
            </a:r>
            <a:endParaRPr lang="en-US" altLang="ko-KR" sz="2400" dirty="0">
              <a:solidFill>
                <a:srgbClr val="475262"/>
              </a:solidFill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3970860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64400" y="685537"/>
            <a:ext cx="8598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2. DNA </a:t>
            </a:r>
            <a:r>
              <a:rPr kumimoji="0" lang="ko-KR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분해 방지 물질 처리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CA54A-68F7-6B0A-EC0A-2EC2217F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89" y="620655"/>
            <a:ext cx="1877394" cy="14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448733" y="2028700"/>
            <a:ext cx="11201399" cy="2395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3200" b="0" i="0" dirty="0">
                <a:solidFill>
                  <a:srgbClr val="0066FF"/>
                </a:solidFill>
                <a:effectLst/>
                <a:latin typeface="RalewayRegular"/>
              </a:rPr>
              <a:t>- </a:t>
            </a:r>
            <a:r>
              <a:rPr lang="en-US" altLang="ko-KR" sz="3600" b="0" i="0" dirty="0">
                <a:solidFill>
                  <a:srgbClr val="0066FF"/>
                </a:solidFill>
                <a:effectLst/>
                <a:latin typeface="RalewayRegular"/>
              </a:rPr>
              <a:t>60</a:t>
            </a:r>
            <a:r>
              <a:rPr lang="ko-KR" altLang="en-US" sz="3600" kern="0" spc="0" dirty="0">
                <a:solidFill>
                  <a:srgbClr val="0066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℃ 또는</a:t>
            </a:r>
            <a:r>
              <a:rPr lang="en-US" altLang="ko-KR" sz="3600" kern="0" spc="0" dirty="0">
                <a:solidFill>
                  <a:srgbClr val="0066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95</a:t>
            </a:r>
            <a:r>
              <a:rPr lang="ko-KR" altLang="en-US" sz="3600" kern="0" spc="0" dirty="0">
                <a:solidFill>
                  <a:srgbClr val="0066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℃에서</a:t>
            </a:r>
            <a:r>
              <a:rPr lang="en-US" altLang="ko-KR" sz="3600" kern="0" spc="0" dirty="0">
                <a:solidFill>
                  <a:srgbClr val="0066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10</a:t>
            </a:r>
            <a:r>
              <a:rPr lang="ko-KR" altLang="en-US" sz="3600" kern="0" spc="0" dirty="0">
                <a:solidFill>
                  <a:srgbClr val="0066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 </a:t>
            </a:r>
            <a:r>
              <a:rPr lang="en-US" altLang="ko-KR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2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단백질 변성 및 응고</a:t>
            </a:r>
            <a:endParaRPr lang="en-US" altLang="ko-KR" sz="3200" dirty="0">
              <a:solidFill>
                <a:srgbClr val="475262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en-US" altLang="ko-KR" sz="3200" dirty="0">
                <a:solidFill>
                  <a:srgbClr val="0066FF"/>
                </a:solidFill>
                <a:latin typeface="RalewayRegular"/>
              </a:rPr>
              <a:t>- </a:t>
            </a:r>
            <a:r>
              <a:rPr lang="en-US" altLang="ko-KR" sz="3200" dirty="0" err="1">
                <a:solidFill>
                  <a:srgbClr val="0066FF"/>
                </a:solidFill>
                <a:latin typeface="RalewayRegular"/>
              </a:rPr>
              <a:t>Chelex</a:t>
            </a:r>
            <a:r>
              <a:rPr lang="en-US" altLang="ko-KR" sz="3200" dirty="0">
                <a:solidFill>
                  <a:srgbClr val="0066FF"/>
                </a:solidFill>
                <a:latin typeface="RalewayRegular"/>
              </a:rPr>
              <a:t> resin 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: DNA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분해효소 활성억제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PCR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저해물질 제거</a:t>
            </a:r>
            <a:endParaRPr lang="ko-KR" altLang="en-US" sz="3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>
              <a:lnSpc>
                <a:spcPct val="150000"/>
              </a:lnSpc>
            </a:pPr>
            <a:endParaRPr lang="ko-KR" altLang="en-US" sz="3600" b="0" i="0" dirty="0">
              <a:solidFill>
                <a:srgbClr val="475262"/>
              </a:solidFill>
              <a:effectLst/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443542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06939" y="716973"/>
            <a:ext cx="8598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3. DNA</a:t>
            </a:r>
            <a:r>
              <a:rPr kumimoji="0" lang="ko-KR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가 아닌 물질 제거</a:t>
            </a:r>
            <a:endParaRPr kumimoji="0" lang="ko-KR" altLang="en-US" sz="440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HY견고딕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CA54A-68F7-6B0A-EC0A-2EC2217F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461" y="413266"/>
            <a:ext cx="1877394" cy="14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495300" y="1715434"/>
            <a:ext cx="11201399" cy="5350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800" b="0" i="0" dirty="0">
                <a:solidFill>
                  <a:srgbClr val="0066FF"/>
                </a:solidFill>
                <a:effectLst/>
                <a:latin typeface="RalewayRegular"/>
              </a:rPr>
              <a:t>1. </a:t>
            </a:r>
            <a:r>
              <a:rPr lang="ko-KR" altLang="en-US" sz="2800" b="0" i="0" dirty="0">
                <a:solidFill>
                  <a:srgbClr val="0066FF"/>
                </a:solidFill>
                <a:effectLst/>
                <a:latin typeface="RalewayRegular"/>
              </a:rPr>
              <a:t>간이 </a:t>
            </a:r>
            <a:r>
              <a:rPr lang="en-US" altLang="ko-KR" sz="2800" b="0" i="0" dirty="0">
                <a:solidFill>
                  <a:srgbClr val="0066FF"/>
                </a:solidFill>
                <a:effectLst/>
                <a:latin typeface="RalewayRegular"/>
              </a:rPr>
              <a:t>DNA </a:t>
            </a:r>
            <a:r>
              <a:rPr lang="ko-KR" altLang="en-US" sz="2800" b="0" i="0" dirty="0">
                <a:solidFill>
                  <a:srgbClr val="0066FF"/>
                </a:solidFill>
                <a:effectLst/>
                <a:latin typeface="RalewayRegular"/>
              </a:rPr>
              <a:t>추출법</a:t>
            </a:r>
            <a:endParaRPr lang="en-US" altLang="ko-KR" sz="2800" b="0" i="0" dirty="0">
              <a:solidFill>
                <a:srgbClr val="0066FF"/>
              </a:solidFill>
              <a:effectLst/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- 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시료를 </a:t>
            </a:r>
            <a:r>
              <a:rPr lang="ko-KR" altLang="en-US" sz="2800" b="0" i="0" dirty="0" err="1">
                <a:solidFill>
                  <a:srgbClr val="475262"/>
                </a:solidFill>
                <a:effectLst/>
                <a:latin typeface="RalewayRegular"/>
              </a:rPr>
              <a:t>원심분리하여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 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고형화 된 세포파편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, 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단백질 등 </a:t>
            </a:r>
            <a:r>
              <a:rPr lang="ko-KR" altLang="en-US" sz="2800" b="0" i="0" dirty="0" err="1">
                <a:solidFill>
                  <a:srgbClr val="475262"/>
                </a:solidFill>
                <a:effectLst/>
                <a:latin typeface="RalewayRegular"/>
              </a:rPr>
              <a:t>침강시키고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 </a:t>
            </a:r>
            <a:r>
              <a:rPr lang="ko-KR" altLang="en-US" sz="2800" b="0" i="0" dirty="0" err="1">
                <a:solidFill>
                  <a:srgbClr val="475262"/>
                </a:solidFill>
                <a:effectLst/>
                <a:latin typeface="RalewayRegular"/>
              </a:rPr>
              <a:t>상등액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(DNA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함유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)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만을 </a:t>
            </a:r>
            <a:r>
              <a:rPr lang="ko-KR" altLang="en-US" sz="2800" b="0" i="0" dirty="0" err="1">
                <a:solidFill>
                  <a:srgbClr val="475262"/>
                </a:solidFill>
                <a:effectLst/>
                <a:latin typeface="RalewayRegular"/>
              </a:rPr>
              <a:t>뽑아냄</a:t>
            </a:r>
            <a:endParaRPr lang="en-US" altLang="ko-KR" sz="2800" b="0" i="0" dirty="0">
              <a:solidFill>
                <a:srgbClr val="475262"/>
              </a:solidFill>
              <a:effectLst/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en-US" altLang="ko-KR" sz="2800" dirty="0">
                <a:solidFill>
                  <a:srgbClr val="0066FF"/>
                </a:solidFill>
                <a:latin typeface="RalewayRegular"/>
              </a:rPr>
              <a:t>2. </a:t>
            </a:r>
            <a:r>
              <a:rPr lang="ko-KR" altLang="en-US" sz="2800" dirty="0">
                <a:solidFill>
                  <a:srgbClr val="0066FF"/>
                </a:solidFill>
                <a:latin typeface="RalewayRegular"/>
              </a:rPr>
              <a:t>고순도 </a:t>
            </a:r>
            <a:r>
              <a:rPr lang="en-US" altLang="ko-KR" sz="2800" b="0" i="0" dirty="0">
                <a:solidFill>
                  <a:srgbClr val="0066FF"/>
                </a:solidFill>
                <a:effectLst/>
                <a:latin typeface="RalewayRegular"/>
              </a:rPr>
              <a:t>DNA </a:t>
            </a:r>
            <a:r>
              <a:rPr lang="ko-KR" altLang="en-US" sz="2800" b="0" i="0" dirty="0">
                <a:solidFill>
                  <a:srgbClr val="0066FF"/>
                </a:solidFill>
                <a:effectLst/>
                <a:latin typeface="RalewayRegular"/>
              </a:rPr>
              <a:t>추출법</a:t>
            </a:r>
            <a:endParaRPr lang="en-US" altLang="ko-KR" sz="2800" dirty="0">
              <a:solidFill>
                <a:srgbClr val="0066FF"/>
              </a:solidFill>
              <a:latin typeface="RalewayRegular"/>
            </a:endParaRPr>
          </a:p>
          <a:p>
            <a:pPr>
              <a:lnSpc>
                <a:spcPct val="150000"/>
              </a:lnSpc>
            </a:pP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- 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상등액을 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binding column tube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로 옮겨 원심분리 후 필터에 걸러진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DNA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를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Washing buffer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로 불순물을 씻어낸 후 필터에 부착된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를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Elution Buffer(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또는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멸균증류수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)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에 녹여 추출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>
              <a:lnSpc>
                <a:spcPct val="150000"/>
              </a:lnSpc>
            </a:pPr>
            <a:endParaRPr lang="ko-KR" altLang="en-US" sz="3600" b="0" i="0" dirty="0">
              <a:solidFill>
                <a:srgbClr val="475262"/>
              </a:solidFill>
              <a:effectLst/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394650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06939" y="716973"/>
            <a:ext cx="8598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구강상피세포</a:t>
            </a:r>
            <a:r>
              <a:rPr kumimoji="0" lang="ko-KR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 </a:t>
            </a:r>
            <a:r>
              <a:rPr kumimoji="0" lang="en-US" altLang="ko-KR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DNA </a:t>
            </a:r>
            <a:r>
              <a:rPr kumimoji="0" lang="ko-KR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추출 준비물</a:t>
            </a:r>
            <a:endParaRPr kumimoji="0" lang="ko-KR" altLang="en-US" sz="440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HY견고딕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601133" y="1563033"/>
            <a:ext cx="11201399" cy="406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4000" b="0" i="0" dirty="0">
                <a:solidFill>
                  <a:srgbClr val="0066FF"/>
                </a:solidFill>
                <a:effectLst/>
                <a:latin typeface="RalewayRegular"/>
              </a:rPr>
              <a:t>- </a:t>
            </a:r>
            <a:r>
              <a:rPr lang="ko-KR" altLang="en-US" sz="4000" b="0" i="0" dirty="0">
                <a:solidFill>
                  <a:srgbClr val="0066FF"/>
                </a:solidFill>
                <a:effectLst/>
                <a:latin typeface="RalewayRegular"/>
              </a:rPr>
              <a:t>실험기구</a:t>
            </a:r>
            <a:endParaRPr lang="en-US" altLang="ko-KR" sz="4000" b="0" i="0" dirty="0">
              <a:solidFill>
                <a:srgbClr val="0066FF"/>
              </a:solidFill>
              <a:effectLst/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ko-KR" altLang="en-US" sz="3200" b="0" i="0" dirty="0">
                <a:solidFill>
                  <a:srgbClr val="475262"/>
                </a:solidFill>
                <a:effectLst/>
                <a:latin typeface="RalewayRegular"/>
              </a:rPr>
              <a:t> </a:t>
            </a:r>
            <a:r>
              <a:rPr lang="en-US" altLang="ko-KR" sz="3200" b="0" i="0" dirty="0">
                <a:solidFill>
                  <a:srgbClr val="475262"/>
                </a:solidFill>
                <a:effectLst/>
                <a:latin typeface="RalewayRegular"/>
              </a:rPr>
              <a:t>: </a:t>
            </a:r>
            <a:r>
              <a:rPr lang="ko-KR" altLang="en-US" sz="3200" b="0" i="0" dirty="0" err="1">
                <a:solidFill>
                  <a:srgbClr val="475262"/>
                </a:solidFill>
                <a:effectLst/>
                <a:latin typeface="RalewayRegular"/>
              </a:rPr>
              <a:t>마이크로쎈트리퓨지</a:t>
            </a:r>
            <a:r>
              <a:rPr lang="en-US" altLang="ko-KR" sz="3200" b="0" i="0" dirty="0">
                <a:solidFill>
                  <a:srgbClr val="475262"/>
                </a:solidFill>
                <a:effectLst/>
                <a:latin typeface="RalewayRegular"/>
              </a:rPr>
              <a:t>, 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마이크로피펫</a:t>
            </a:r>
            <a:endParaRPr lang="en-US" altLang="ko-KR" sz="3200" dirty="0">
              <a:solidFill>
                <a:srgbClr val="475262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en-US" altLang="ko-KR" sz="4000" dirty="0">
                <a:solidFill>
                  <a:srgbClr val="0066FF"/>
                </a:solidFill>
                <a:latin typeface="RalewayRegular"/>
              </a:rPr>
              <a:t>- </a:t>
            </a:r>
            <a:r>
              <a:rPr lang="ko-KR" altLang="en-US" sz="4000" dirty="0">
                <a:solidFill>
                  <a:srgbClr val="0066FF"/>
                </a:solidFill>
                <a:latin typeface="RalewayRegular"/>
              </a:rPr>
              <a:t>실험 소모품</a:t>
            </a:r>
            <a:endParaRPr lang="en-US" altLang="ko-KR" sz="4000" dirty="0">
              <a:solidFill>
                <a:srgbClr val="0066FF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: 25%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세제액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8%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소금물 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1:1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혼합액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증류수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냉동실에 보관된 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95~99%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 에탄올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멸균증류수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마이크로튜브</a:t>
            </a:r>
            <a:endParaRPr lang="ko-KR" altLang="en-US" sz="3200" b="0" i="0" dirty="0">
              <a:solidFill>
                <a:srgbClr val="475262"/>
              </a:solidFill>
              <a:effectLst/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357416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671835" y="1367909"/>
            <a:ext cx="11201399" cy="453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1. </a:t>
            </a:r>
            <a:r>
              <a:rPr lang="en-US" altLang="ko-KR" sz="2800" dirty="0"/>
              <a:t>10mL</a:t>
            </a:r>
            <a:r>
              <a:rPr lang="ko-KR" altLang="en-US" sz="2800" dirty="0"/>
              <a:t>의 물로 입안을 약 </a:t>
            </a:r>
            <a:r>
              <a:rPr lang="en-US" altLang="ko-KR" sz="2800" dirty="0"/>
              <a:t>1</a:t>
            </a:r>
            <a:r>
              <a:rPr lang="ko-KR" altLang="en-US" sz="2800" dirty="0"/>
              <a:t>분간 </a:t>
            </a:r>
            <a:r>
              <a:rPr lang="ko-KR" altLang="en-US" sz="2800" dirty="0" err="1"/>
              <a:t>가글하여</a:t>
            </a:r>
            <a:r>
              <a:rPr lang="ko-KR" altLang="en-US" sz="2800" dirty="0"/>
              <a:t> 종이컵에 받는다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ko-KR" altLang="en-US" sz="2800" spc="-20" dirty="0" err="1"/>
              <a:t>가글할</a:t>
            </a:r>
            <a:r>
              <a:rPr lang="ko-KR" altLang="en-US" sz="2800" spc="-20" dirty="0"/>
              <a:t> 때 구강 내부를 어금니와 앞니 등을 이용하여 살살 긁어 </a:t>
            </a:r>
            <a:r>
              <a:rPr lang="ko-KR" altLang="en-US" sz="2800" spc="-20" dirty="0" err="1"/>
              <a:t>구상상피세포가</a:t>
            </a:r>
            <a:r>
              <a:rPr lang="ko-KR" altLang="en-US" sz="2800" spc="-20" dirty="0"/>
              <a:t> 많이 떨어져 나올 수 있도록 한다</a:t>
            </a:r>
            <a:r>
              <a:rPr lang="en-US" altLang="ko-KR" sz="2800" spc="-2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구강세척액을 </a:t>
            </a:r>
            <a:r>
              <a:rPr kumimoji="0" lang="ko-KR" altLang="en-US" sz="28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마이크로피펫을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사용하여 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1.5mL tube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 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1500μL 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넣고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(750μL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씩 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원심분리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(13,500rpm, 30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초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후 튜브바닥에 생긴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pellet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을 확인하고 상등액을 버리는 작업을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pellet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의 양이 쌀알 크기 이상으로 모일 때까지 반복한다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8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428E16-6BE3-63D1-576C-15C0D69AF4BE}"/>
              </a:ext>
            </a:extLst>
          </p:cNvPr>
          <p:cNvSpPr txBox="1"/>
          <p:nvPr/>
        </p:nvSpPr>
        <p:spPr>
          <a:xfrm>
            <a:off x="671835" y="639703"/>
            <a:ext cx="11283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구강상피세포</a:t>
            </a:r>
            <a:r>
              <a: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 </a:t>
            </a:r>
            <a:r>
              <a:rPr kumimoji="0" lang="en-US" altLang="ko-KR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DNA </a:t>
            </a:r>
            <a:r>
              <a:rPr kumimoji="0" lang="ko-KR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추출 방법</a:t>
            </a:r>
            <a:endParaRPr kumimoji="0" lang="ko-KR" altLang="en-US" sz="360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HY견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7385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656922" y="592650"/>
            <a:ext cx="11201399" cy="5832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Pellet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의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양이 충분히 모이면 상등액을 제거한 빈 튜브를 다시 한번 약 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10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초간 </a:t>
            </a:r>
            <a:r>
              <a:rPr kumimoji="0" lang="ko-KR" altLang="en-US" sz="28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원심분리하여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튜브벽의 액체까지 바닥으로 모은 후 </a:t>
            </a:r>
            <a:r>
              <a:rPr kumimoji="0" lang="ko-KR" altLang="en-US" sz="2800" b="0" i="0" u="none" strike="noStrike" kern="1200" cap="none" spc="-2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마이크로피펫을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이용하여 </a:t>
            </a:r>
            <a:r>
              <a:rPr kumimoji="0" lang="en-US" altLang="ko-KR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pellet</a:t>
            </a:r>
            <a:r>
              <a:rPr kumimoji="0" lang="ko-KR" altLang="en-US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만을 남기고 바닥의 액체를 모두 제거한다</a:t>
            </a:r>
            <a:endParaRPr kumimoji="0" lang="en-US" altLang="ko-KR" sz="2800" b="0" i="0" u="none" strike="noStrike" kern="1200" cap="none" spc="-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75262"/>
              </a:solidFill>
              <a:effectLst/>
              <a:uLnTx/>
              <a:uFillTx/>
              <a:latin typeface="RalewayRegular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마이크로튜브에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 소금물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 세제 혼합액을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500uL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넣고 바닥의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pellet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 in &amp; out </a:t>
            </a:r>
            <a:r>
              <a:rPr kumimoji="0" lang="en-US" altLang="ko-K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pippetting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으로 분쇄하여 현탁액을 만든다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475262"/>
              </a:solidFill>
              <a:effectLst/>
              <a:uLnTx/>
              <a:uFillTx/>
              <a:latin typeface="RalewayRegular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마이크로튜브를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히팅블록에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 넣어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55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10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분간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인큐베이션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475262"/>
              </a:solidFill>
              <a:effectLst/>
              <a:uLnTx/>
              <a:uFillTx/>
              <a:latin typeface="RalewayRegular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475262"/>
              </a:solidFill>
              <a:effectLst/>
              <a:uLnTx/>
              <a:uFillTx/>
              <a:latin typeface="RalewayRegular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6. tapping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mix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 후 찬물에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분간 식힌다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475262"/>
                </a:solidFill>
                <a:effectLst/>
                <a:uLnTx/>
                <a:uFillTx/>
                <a:latin typeface="RalewayRegular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75262"/>
              </a:solidFill>
              <a:effectLst/>
              <a:uLnTx/>
              <a:uFillTx/>
              <a:latin typeface="RalewayRegular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5692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601133" y="558986"/>
            <a:ext cx="10703361" cy="5185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7. 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찬 에탄올 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500uL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를 </a:t>
            </a:r>
            <a:r>
              <a:rPr lang="ko-KR" altLang="en-US" sz="2800" b="0" i="0" dirty="0" err="1">
                <a:solidFill>
                  <a:srgbClr val="475262"/>
                </a:solidFill>
                <a:effectLst/>
                <a:latin typeface="RalewayRegular"/>
              </a:rPr>
              <a:t>마이크로튜브에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 </a:t>
            </a:r>
            <a:r>
              <a:rPr lang="ko-KR" altLang="en-US" sz="2800" b="0" i="0" dirty="0" err="1">
                <a:solidFill>
                  <a:srgbClr val="475262"/>
                </a:solidFill>
                <a:effectLst/>
                <a:latin typeface="RalewayRegular"/>
              </a:rPr>
              <a:t>비스듬이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 흘려 넣으면서 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DNA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용액층과 에탄올층 사이에 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흰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색 또는 </a:t>
            </a:r>
            <a:r>
              <a:rPr lang="ko-KR" altLang="en-US" sz="2800" b="0" i="0" dirty="0" err="1">
                <a:solidFill>
                  <a:srgbClr val="475262"/>
                </a:solidFill>
                <a:effectLst/>
                <a:latin typeface="RalewayRegular"/>
              </a:rPr>
              <a:t>투명고형물이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 생기는 것을 확인하고 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invert mix 10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회</a:t>
            </a:r>
            <a:endParaRPr lang="en-US" altLang="ko-KR" sz="2800" b="0" i="0" dirty="0">
              <a:solidFill>
                <a:srgbClr val="475262"/>
              </a:solidFill>
              <a:effectLst/>
              <a:latin typeface="RalewayRegular"/>
            </a:endParaRPr>
          </a:p>
          <a:p>
            <a:pPr algn="l">
              <a:lnSpc>
                <a:spcPct val="150000"/>
              </a:lnSpc>
            </a:pPr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8.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마이크로튜브를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13500RPM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으로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1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분간 원심분리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9B105D-9EB9-D01F-C7FC-C78306BE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89" y="2191717"/>
            <a:ext cx="3302871" cy="24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802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708710" y="594846"/>
            <a:ext cx="11201399" cy="5401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9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. 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상등액을 제거하고 튜브벽의 잔여 액체를 제거하기위해 그대로 다시 한번 원심분리하고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화이트팁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마이크로피펫으로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바닥의 잔여액을 제거한다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.</a:t>
            </a:r>
          </a:p>
          <a:p>
            <a:pPr algn="l"/>
            <a:endParaRPr lang="en-US" altLang="ko-KR" sz="2800" b="0" i="0" dirty="0">
              <a:solidFill>
                <a:srgbClr val="475262"/>
              </a:solidFill>
              <a:effectLst/>
              <a:latin typeface="RalewayRegular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10.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멸균증류수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100uL 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넣고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튜브 바닥의 물질을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in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&amp;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out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피펫팅으로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잘 녹인다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.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11. 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다시 한번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마이크로튜브를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1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분간 원심분리하고 </a:t>
            </a:r>
            <a:r>
              <a:rPr lang="ko-KR" altLang="en-US" sz="2800" dirty="0" err="1">
                <a:solidFill>
                  <a:srgbClr val="475262"/>
                </a:solidFill>
                <a:latin typeface="RalewayRegular"/>
              </a:rPr>
              <a:t>상등액만을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 새 튜브로 옮긴다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.</a:t>
            </a:r>
            <a:endParaRPr lang="ko-KR" altLang="en-US" sz="2800" dirty="0">
              <a:solidFill>
                <a:srgbClr val="0066FF"/>
              </a:solidFill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478046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06938" y="716973"/>
            <a:ext cx="11283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400" b="1" dirty="0" err="1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Chelex</a:t>
            </a:r>
            <a:r>
              <a:rPr lang="en-US" altLang="ko-KR" sz="4400" b="1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en-US" altLang="ko-KR" sz="4800" i="0" u="none" strike="noStrike" kern="1200" cap="none" spc="-2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®</a:t>
            </a:r>
            <a:r>
              <a:rPr kumimoji="0" lang="en-US" altLang="ko-KR" sz="4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4400" b="1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이용 </a:t>
            </a:r>
            <a:r>
              <a:rPr kumimoji="0" lang="ko-KR" altLang="en-US" sz="4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구강상피세포</a:t>
            </a:r>
            <a:r>
              <a:rPr kumimoji="0" lang="ko-KR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 </a:t>
            </a:r>
            <a:r>
              <a:rPr kumimoji="0" lang="en-US" altLang="ko-KR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DNA </a:t>
            </a:r>
            <a:r>
              <a:rPr kumimoji="0" lang="ko-KR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추출법 </a:t>
            </a:r>
            <a:endParaRPr kumimoji="0" lang="en-US" altLang="ko-KR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HY견고딕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592168" y="1790121"/>
            <a:ext cx="11458661" cy="443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3200" b="0" i="0" dirty="0">
                <a:solidFill>
                  <a:srgbClr val="0066FF"/>
                </a:solidFill>
                <a:effectLst/>
                <a:latin typeface="RalewayRegular"/>
              </a:rPr>
              <a:t>- </a:t>
            </a:r>
            <a:r>
              <a:rPr lang="ko-KR" altLang="en-US" sz="3200" b="0" i="0" dirty="0">
                <a:solidFill>
                  <a:srgbClr val="0066FF"/>
                </a:solidFill>
                <a:effectLst/>
                <a:latin typeface="RalewayRegular"/>
              </a:rPr>
              <a:t>실험기구</a:t>
            </a:r>
            <a:endParaRPr lang="en-US" altLang="ko-KR" sz="3200" b="0" i="0" dirty="0">
              <a:solidFill>
                <a:srgbClr val="0066FF"/>
              </a:solidFill>
              <a:effectLst/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ko-KR" altLang="en-US" sz="3200" b="0" i="0" dirty="0">
                <a:solidFill>
                  <a:srgbClr val="475262"/>
                </a:solidFill>
                <a:effectLst/>
                <a:latin typeface="RalewayRegular"/>
              </a:rPr>
              <a:t> </a:t>
            </a:r>
            <a:r>
              <a:rPr lang="en-US" altLang="ko-KR" sz="3200" b="0" i="0" dirty="0">
                <a:solidFill>
                  <a:srgbClr val="475262"/>
                </a:solidFill>
                <a:effectLst/>
                <a:latin typeface="RalewayRegular"/>
              </a:rPr>
              <a:t>: </a:t>
            </a:r>
            <a:r>
              <a:rPr lang="ko-KR" altLang="en-US" sz="3200" b="0" i="0" dirty="0" err="1">
                <a:solidFill>
                  <a:srgbClr val="475262"/>
                </a:solidFill>
                <a:effectLst/>
                <a:latin typeface="RalewayRegular"/>
              </a:rPr>
              <a:t>히팅블록</a:t>
            </a:r>
            <a:r>
              <a:rPr lang="en-US" altLang="ko-KR" sz="3200" b="0" i="0" dirty="0">
                <a:solidFill>
                  <a:srgbClr val="475262"/>
                </a:solidFill>
                <a:effectLst/>
                <a:latin typeface="RalewayRegular"/>
              </a:rPr>
              <a:t>, </a:t>
            </a:r>
            <a:r>
              <a:rPr lang="ko-KR" altLang="en-US" sz="3200" b="0" i="0" dirty="0" err="1">
                <a:solidFill>
                  <a:srgbClr val="475262"/>
                </a:solidFill>
                <a:effectLst/>
                <a:latin typeface="RalewayRegular"/>
              </a:rPr>
              <a:t>마이크로쎈트리퓨지</a:t>
            </a:r>
            <a:r>
              <a:rPr lang="en-US" altLang="ko-KR" sz="3200" b="0" i="0" dirty="0">
                <a:solidFill>
                  <a:srgbClr val="475262"/>
                </a:solidFill>
                <a:effectLst/>
                <a:latin typeface="RalewayRegular"/>
              </a:rPr>
              <a:t>, 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마이크로피펫</a:t>
            </a:r>
            <a:endParaRPr lang="en-US" altLang="ko-KR" sz="3200" dirty="0">
              <a:solidFill>
                <a:srgbClr val="475262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endParaRPr lang="en-US" altLang="ko-KR" sz="3200" dirty="0">
              <a:solidFill>
                <a:srgbClr val="475262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en-US" altLang="ko-KR" sz="3200" dirty="0">
                <a:solidFill>
                  <a:srgbClr val="0066FF"/>
                </a:solidFill>
                <a:latin typeface="RalewayRegular"/>
              </a:rPr>
              <a:t>- </a:t>
            </a:r>
            <a:r>
              <a:rPr lang="ko-KR" altLang="en-US" sz="3200" dirty="0">
                <a:solidFill>
                  <a:srgbClr val="0066FF"/>
                </a:solidFill>
                <a:latin typeface="RalewayRegular"/>
              </a:rPr>
              <a:t>실험 소모품</a:t>
            </a:r>
            <a:endParaRPr lang="en-US" altLang="ko-KR" sz="3200" dirty="0">
              <a:solidFill>
                <a:srgbClr val="0066FF"/>
              </a:solidFill>
              <a:latin typeface="RalewayRegular"/>
            </a:endParaRPr>
          </a:p>
          <a:p>
            <a:pPr algn="l">
              <a:lnSpc>
                <a:spcPct val="150000"/>
              </a:lnSpc>
            </a:pP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: 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팝브러시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en-US" altLang="ko-KR" sz="3200" dirty="0" err="1">
                <a:solidFill>
                  <a:srgbClr val="475262"/>
                </a:solidFill>
                <a:latin typeface="RalewayRegular"/>
              </a:rPr>
              <a:t>Chelex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 100 resin(200~400mash) 10%</a:t>
            </a:r>
            <a:r>
              <a:rPr lang="ko-KR" altLang="en-US" sz="3200" dirty="0">
                <a:solidFill>
                  <a:srgbClr val="475262"/>
                </a:solidFill>
                <a:latin typeface="RalewayRegular"/>
              </a:rPr>
              <a:t>희석액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멸균증류수</a:t>
            </a:r>
            <a:r>
              <a:rPr lang="en-US" altLang="ko-KR" sz="32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3200" dirty="0" err="1">
                <a:solidFill>
                  <a:srgbClr val="475262"/>
                </a:solidFill>
                <a:latin typeface="RalewayRegular"/>
              </a:rPr>
              <a:t>마이크로튜브</a:t>
            </a:r>
            <a:endParaRPr lang="ko-KR" altLang="en-US" sz="3200" b="0" i="0" dirty="0">
              <a:solidFill>
                <a:srgbClr val="475262"/>
              </a:solidFill>
              <a:effectLst/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8415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8757" y="206176"/>
            <a:ext cx="505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i="1">
                <a:solidFill>
                  <a:schemeClr val="bg1"/>
                </a:solidFill>
              </a:rPr>
              <a:t>02</a:t>
            </a:r>
            <a:endParaRPr lang="ko-KR" altLang="en-US" b="1" i="1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82217" y="880931"/>
            <a:ext cx="1062756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1. </a:t>
            </a:r>
            <a:r>
              <a:rPr lang="en-US" altLang="ko-KR" sz="2800" dirty="0"/>
              <a:t>10mL</a:t>
            </a:r>
            <a:r>
              <a:rPr lang="ko-KR" altLang="en-US" sz="2800" dirty="0"/>
              <a:t>의 물로 입안을 약 </a:t>
            </a:r>
            <a:r>
              <a:rPr lang="en-US" altLang="ko-KR" sz="2800" dirty="0"/>
              <a:t>1</a:t>
            </a:r>
            <a:r>
              <a:rPr lang="ko-KR" altLang="en-US" sz="2800" dirty="0"/>
              <a:t>분간 </a:t>
            </a:r>
            <a:r>
              <a:rPr lang="ko-KR" altLang="en-US" sz="2800" dirty="0" err="1"/>
              <a:t>가글하여</a:t>
            </a:r>
            <a:r>
              <a:rPr lang="ko-KR" altLang="en-US" sz="2800" dirty="0"/>
              <a:t> 종이컵에 받는다</a:t>
            </a:r>
            <a:r>
              <a:rPr lang="en-US" altLang="ko-KR" sz="2800" dirty="0"/>
              <a:t>.</a:t>
            </a:r>
            <a:endParaRPr lang="ko-KR" altLang="en-US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r>
              <a:rPr lang="ko-KR" altLang="en-US" sz="2800" spc="-20" dirty="0" err="1"/>
              <a:t>가글할</a:t>
            </a:r>
            <a:r>
              <a:rPr lang="ko-KR" altLang="en-US" sz="2800" spc="-20" dirty="0"/>
              <a:t> 때 구강 내부를 어금니와 앞니 등을 이용하여 살살 긁어 </a:t>
            </a:r>
            <a:r>
              <a:rPr lang="ko-KR" altLang="en-US" sz="2800" spc="-20" dirty="0" err="1"/>
              <a:t>구상상피세포가</a:t>
            </a:r>
            <a:r>
              <a:rPr lang="ko-KR" altLang="en-US" sz="2800" spc="-20" dirty="0"/>
              <a:t> 많이 떨어져 나올 수 있도록 한다</a:t>
            </a:r>
            <a:r>
              <a:rPr lang="en-US" altLang="ko-KR" sz="2800" spc="-20" dirty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 lang="ko-KR" altLang="en-US"/>
            </a:pPr>
            <a:endParaRPr lang="en-US" altLang="ko-KR" sz="2800" spc="-20" dirty="0"/>
          </a:p>
          <a:p>
            <a:pPr lvl="0">
              <a:lnSpc>
                <a:spcPct val="150000"/>
              </a:lnSpc>
              <a:defRPr lang="ko-KR" altLang="en-US"/>
            </a:pP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2. </a:t>
            </a:r>
            <a:r>
              <a:rPr lang="ko-KR" altLang="en-US" sz="2800" spc="-20" dirty="0">
                <a:solidFill>
                  <a:prstClr val="black"/>
                </a:solidFill>
              </a:rPr>
              <a:t>구강세척액을 </a:t>
            </a:r>
            <a:r>
              <a:rPr lang="ko-KR" altLang="en-US" sz="2800" spc="-20" dirty="0" err="1">
                <a:solidFill>
                  <a:prstClr val="black"/>
                </a:solidFill>
              </a:rPr>
              <a:t>마이크로피펫을</a:t>
            </a:r>
            <a:r>
              <a:rPr lang="ko-KR" altLang="en-US" sz="2800" spc="-20" dirty="0">
                <a:solidFill>
                  <a:prstClr val="black"/>
                </a:solidFill>
              </a:rPr>
              <a:t> 사용하여 </a:t>
            </a:r>
            <a:r>
              <a:rPr lang="en-US" altLang="ko-KR" sz="2800" spc="-20" dirty="0">
                <a:solidFill>
                  <a:prstClr val="black"/>
                </a:solidFill>
              </a:rPr>
              <a:t>1.5mL tube</a:t>
            </a:r>
            <a:r>
              <a:rPr lang="ko-KR" altLang="en-US" sz="2800" spc="-20" dirty="0">
                <a:solidFill>
                  <a:prstClr val="black"/>
                </a:solidFill>
              </a:rPr>
              <a:t>에 </a:t>
            </a:r>
            <a:r>
              <a:rPr lang="en-US" altLang="ko-KR" sz="2800" spc="-20" dirty="0">
                <a:solidFill>
                  <a:prstClr val="black"/>
                </a:solidFill>
              </a:rPr>
              <a:t>1500μL </a:t>
            </a:r>
            <a:r>
              <a:rPr lang="ko-KR" altLang="en-US" sz="2800" spc="-20" dirty="0">
                <a:solidFill>
                  <a:prstClr val="black"/>
                </a:solidFill>
              </a:rPr>
              <a:t>넣고</a:t>
            </a:r>
            <a:r>
              <a:rPr lang="en-US" altLang="ko-KR" sz="2800" spc="-20" dirty="0">
                <a:solidFill>
                  <a:prstClr val="black"/>
                </a:solidFill>
              </a:rPr>
              <a:t>(750μL</a:t>
            </a:r>
            <a:r>
              <a:rPr lang="ko-KR" altLang="en-US" sz="2800" spc="-20" dirty="0">
                <a:solidFill>
                  <a:prstClr val="black"/>
                </a:solidFill>
              </a:rPr>
              <a:t>씩 </a:t>
            </a:r>
            <a:r>
              <a:rPr lang="en-US" altLang="ko-KR" sz="2800" spc="-20" dirty="0">
                <a:solidFill>
                  <a:prstClr val="black"/>
                </a:solidFill>
              </a:rPr>
              <a:t>2</a:t>
            </a:r>
            <a:r>
              <a:rPr lang="ko-KR" altLang="en-US" sz="2800" spc="-20" dirty="0">
                <a:solidFill>
                  <a:prstClr val="black"/>
                </a:solidFill>
              </a:rPr>
              <a:t>회</a:t>
            </a:r>
            <a:r>
              <a:rPr lang="en-US" altLang="ko-KR" sz="2800" spc="-20" dirty="0">
                <a:solidFill>
                  <a:prstClr val="black"/>
                </a:solidFill>
              </a:rPr>
              <a:t>)</a:t>
            </a:r>
            <a:r>
              <a:rPr lang="ko-KR" altLang="en-US" sz="2800" dirty="0">
                <a:solidFill>
                  <a:prstClr val="black"/>
                </a:solidFill>
              </a:rPr>
              <a:t> 원심분리</a:t>
            </a:r>
            <a:r>
              <a:rPr lang="en-US" altLang="ko-KR" sz="2800" dirty="0">
                <a:solidFill>
                  <a:prstClr val="black"/>
                </a:solidFill>
              </a:rPr>
              <a:t>(13,500rpm, 30</a:t>
            </a:r>
            <a:r>
              <a:rPr lang="ko-KR" altLang="en-US" sz="2800" dirty="0">
                <a:solidFill>
                  <a:prstClr val="black"/>
                </a:solidFill>
              </a:rPr>
              <a:t>초</a:t>
            </a:r>
            <a:r>
              <a:rPr lang="en-US" altLang="ko-KR" sz="2800" dirty="0">
                <a:solidFill>
                  <a:prstClr val="black"/>
                </a:solidFill>
              </a:rPr>
              <a:t>) </a:t>
            </a:r>
            <a:r>
              <a:rPr lang="ko-KR" altLang="en-US" sz="2800" dirty="0">
                <a:solidFill>
                  <a:prstClr val="black"/>
                </a:solidFill>
              </a:rPr>
              <a:t>후 튜브바닥에 생긴 </a:t>
            </a:r>
            <a:r>
              <a:rPr lang="en-US" altLang="ko-KR" sz="2800" dirty="0">
                <a:solidFill>
                  <a:prstClr val="black"/>
                </a:solidFill>
              </a:rPr>
              <a:t>pellet</a:t>
            </a:r>
            <a:r>
              <a:rPr lang="ko-KR" altLang="en-US" sz="2800" dirty="0">
                <a:solidFill>
                  <a:prstClr val="black"/>
                </a:solidFill>
              </a:rPr>
              <a:t>을 확인하고 상등액을 버리는 작업을 </a:t>
            </a:r>
            <a:r>
              <a:rPr lang="en-US" altLang="ko-KR" sz="2800" dirty="0">
                <a:solidFill>
                  <a:prstClr val="black"/>
                </a:solidFill>
              </a:rPr>
              <a:t>pellet</a:t>
            </a:r>
            <a:r>
              <a:rPr lang="ko-KR" altLang="en-US" sz="2800" dirty="0">
                <a:solidFill>
                  <a:prstClr val="black"/>
                </a:solidFill>
              </a:rPr>
              <a:t>의 양이 쌀알 크기 이상으로 모일 때까지 반복한다</a:t>
            </a:r>
            <a:r>
              <a:rPr lang="en-US" altLang="ko-KR" sz="2800" spc="-20" dirty="0">
                <a:solidFill>
                  <a:prstClr val="black"/>
                </a:solidFill>
              </a:rPr>
              <a:t>.</a:t>
            </a:r>
            <a:r>
              <a:rPr lang="ko-KR" altLang="en-US" sz="2800" spc="-20" dirty="0">
                <a:solidFill>
                  <a:prstClr val="black"/>
                </a:solidFill>
              </a:rPr>
              <a:t> </a:t>
            </a:r>
            <a:endParaRPr lang="en-US" altLang="ko-KR" sz="2800" spc="-2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  <a:defRPr lang="ko-KR" altLang="en-US"/>
            </a:pPr>
            <a:endParaRPr lang="ko-KR" altLang="en-US" sz="2000" dirty="0"/>
          </a:p>
        </p:txBody>
      </p:sp>
      <p:sp>
        <p:nvSpPr>
          <p:cNvPr id="6" name="직사각형 5"/>
          <p:cNvSpPr/>
          <p:nvPr/>
        </p:nvSpPr>
        <p:spPr>
          <a:xfrm>
            <a:off x="2163316" y="2407247"/>
            <a:ext cx="8120977" cy="1502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just">
              <a:lnSpc>
                <a:spcPct val="160000"/>
              </a:lnSpc>
              <a:defRPr lang="ko-KR" altLang="en-US"/>
            </a:pPr>
            <a:endParaRPr lang="en-US" altLang="ko-KR" sz="2000" dirty="0"/>
          </a:p>
          <a:p>
            <a:pPr marL="63500" algn="just">
              <a:lnSpc>
                <a:spcPct val="160000"/>
              </a:lnSpc>
              <a:defRPr lang="ko-KR" altLang="en-US"/>
            </a:pPr>
            <a:endParaRPr lang="en-US" altLang="ko-KR" sz="2000" dirty="0"/>
          </a:p>
          <a:p>
            <a:pPr marL="63500" algn="just">
              <a:lnSpc>
                <a:spcPct val="160000"/>
              </a:lnSpc>
              <a:defRPr lang="ko-KR" altLang="en-US"/>
            </a:pPr>
            <a:endParaRPr lang="en-US" altLang="ko-K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1392F-E63F-F150-D047-BB209C90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Ⅰ. 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개발 목적</a:t>
            </a:r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1A5AC0-91E6-5121-401F-CCC61A4CB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50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은  고교 생명과학 교 교육과정에서 유전자와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DNA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복제와 관련된  좋은 실증적  실험  소재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기계와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전기영동장치가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 있어야만  실험 가능한  것이라는  인식으로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실험을  포기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실험에 필요한 재료만 공급받을 수 있다면  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일반 학교에 있는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핫플레이트나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가열교반기와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같은 실험 기구를  </a:t>
            </a:r>
            <a:r>
              <a:rPr lang="en-US" altLang="ko-KR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대체 기구로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이용하고  간단히 직접  만든 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전기영동장치와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 저가형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UV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램프를 이용하여 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 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실험이  가능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기계 </a:t>
            </a:r>
            <a:r>
              <a:rPr lang="ko-KR" altLang="en-US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없이  손동작으로  수행하는  </a:t>
            </a:r>
            <a:r>
              <a:rPr lang="en-US" altLang="ko-KR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은  </a:t>
            </a:r>
            <a:r>
              <a:rPr lang="en-US" altLang="ko-KR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2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원리를  직관적으로 이해할  수  있어  분자 생물학 실험 교육 활성화에 기여</a:t>
            </a:r>
            <a:endParaRPr lang="ko-KR" altLang="en-US" sz="2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5012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8757" y="206176"/>
            <a:ext cx="505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i="1" dirty="0">
                <a:solidFill>
                  <a:schemeClr val="bg1"/>
                </a:solidFill>
              </a:rPr>
              <a:t>02</a:t>
            </a:r>
            <a:endParaRPr lang="ko-KR" altLang="en-US" b="1" i="1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02436" y="839156"/>
            <a:ext cx="11419518" cy="517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lang="ko-KR" altLang="en-US"/>
            </a:pP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3. </a:t>
            </a:r>
            <a:r>
              <a:rPr lang="en-US" altLang="ko-KR" sz="2800" spc="-20" dirty="0">
                <a:solidFill>
                  <a:prstClr val="black"/>
                </a:solidFill>
              </a:rPr>
              <a:t>Pellet</a:t>
            </a:r>
            <a:r>
              <a:rPr lang="ko-KR" altLang="en-US" sz="2800" spc="-20" dirty="0">
                <a:solidFill>
                  <a:prstClr val="black"/>
                </a:solidFill>
              </a:rPr>
              <a:t>의</a:t>
            </a:r>
            <a:r>
              <a:rPr lang="en-US" altLang="ko-KR" sz="2800" spc="-20" dirty="0">
                <a:solidFill>
                  <a:prstClr val="black"/>
                </a:solidFill>
              </a:rPr>
              <a:t> </a:t>
            </a:r>
            <a:r>
              <a:rPr lang="ko-KR" altLang="en-US" sz="2800" spc="-20" dirty="0">
                <a:solidFill>
                  <a:prstClr val="black"/>
                </a:solidFill>
              </a:rPr>
              <a:t>양이 충분히 모이면 상등액을 제거한 빈 튜브를 다시 한번 약 </a:t>
            </a:r>
            <a:r>
              <a:rPr lang="en-US" altLang="ko-KR" sz="2800" spc="-20" dirty="0">
                <a:solidFill>
                  <a:prstClr val="black"/>
                </a:solidFill>
              </a:rPr>
              <a:t>10</a:t>
            </a:r>
            <a:r>
              <a:rPr lang="ko-KR" altLang="en-US" sz="2800" spc="-20" dirty="0">
                <a:solidFill>
                  <a:prstClr val="black"/>
                </a:solidFill>
              </a:rPr>
              <a:t>초간 </a:t>
            </a:r>
            <a:r>
              <a:rPr lang="ko-KR" altLang="en-US" sz="2800" spc="-20" dirty="0" err="1">
                <a:solidFill>
                  <a:prstClr val="black"/>
                </a:solidFill>
              </a:rPr>
              <a:t>원심분리하여</a:t>
            </a:r>
            <a:r>
              <a:rPr lang="ko-KR" altLang="en-US" sz="2800" spc="-20" dirty="0">
                <a:solidFill>
                  <a:prstClr val="black"/>
                </a:solidFill>
              </a:rPr>
              <a:t> 튜브벽의 액체까지 바닥으로 모은 후 </a:t>
            </a:r>
            <a:r>
              <a:rPr lang="ko-KR" altLang="en-US" sz="2800" spc="-20" dirty="0" err="1">
                <a:solidFill>
                  <a:prstClr val="black"/>
                </a:solidFill>
              </a:rPr>
              <a:t>마이크로피펫을</a:t>
            </a:r>
            <a:r>
              <a:rPr lang="ko-KR" altLang="en-US" sz="2800" spc="-20" dirty="0">
                <a:solidFill>
                  <a:prstClr val="black"/>
                </a:solidFill>
              </a:rPr>
              <a:t> 이용하여 </a:t>
            </a:r>
            <a:r>
              <a:rPr lang="en-US" altLang="ko-KR" sz="2800" spc="-20" dirty="0">
                <a:solidFill>
                  <a:prstClr val="black"/>
                </a:solidFill>
              </a:rPr>
              <a:t>pellet</a:t>
            </a:r>
            <a:r>
              <a:rPr lang="ko-KR" altLang="en-US" sz="2800" spc="-20" dirty="0">
                <a:solidFill>
                  <a:prstClr val="black"/>
                </a:solidFill>
              </a:rPr>
              <a:t>만을 남기고 바닥의 액체를 모두 제거</a:t>
            </a:r>
            <a:r>
              <a:rPr lang="en-US" altLang="ko-KR" sz="2800" spc="-2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50000"/>
              </a:lnSpc>
              <a:defRPr lang="ko-KR" altLang="en-US"/>
            </a:pPr>
            <a:endParaRPr lang="en-US" altLang="ko-KR" sz="2800" spc="-2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2800" dirty="0"/>
              <a:t>4. </a:t>
            </a:r>
            <a:r>
              <a:rPr lang="ko-KR" altLang="en-US" sz="2800" spc="-20" dirty="0"/>
              <a:t>튜브에 </a:t>
            </a:r>
            <a:r>
              <a:rPr lang="en-US" altLang="ko-KR" sz="2800" spc="-20" dirty="0" err="1"/>
              <a:t>Chelex</a:t>
            </a:r>
            <a:r>
              <a:rPr lang="en-US" altLang="ko-KR" sz="2800" spc="-20" dirty="0"/>
              <a:t>®(10%</a:t>
            </a:r>
            <a:r>
              <a:rPr lang="ko-KR" altLang="en-US" sz="2800" spc="-20" dirty="0"/>
              <a:t>액</a:t>
            </a:r>
            <a:r>
              <a:rPr lang="en-US" altLang="ko-KR" sz="2800" spc="-20" dirty="0"/>
              <a:t>)</a:t>
            </a:r>
            <a:r>
              <a:rPr lang="ko-KR" altLang="en-US" sz="2800" spc="-20" dirty="0"/>
              <a:t>를 </a:t>
            </a:r>
            <a:r>
              <a:rPr lang="en-US" altLang="ko-KR" sz="2800" spc="-20" dirty="0"/>
              <a:t>100μL </a:t>
            </a:r>
            <a:r>
              <a:rPr lang="ko-KR" altLang="en-US" sz="2800" spc="-20" dirty="0"/>
              <a:t>넣고 즉시  </a:t>
            </a:r>
            <a:r>
              <a:rPr lang="en-US" altLang="ko-KR" sz="2800" spc="-20" dirty="0"/>
              <a:t>in and out pipetting</a:t>
            </a:r>
            <a:r>
              <a:rPr lang="ko-KR" altLang="en-US" sz="2800" spc="-20" dirty="0"/>
              <a:t>으로 </a:t>
            </a:r>
            <a:r>
              <a:rPr lang="en-US" altLang="ko-KR" sz="2800" spc="-20" dirty="0"/>
              <a:t>pellet</a:t>
            </a:r>
            <a:r>
              <a:rPr lang="ko-KR" altLang="en-US" sz="2800" spc="-20" dirty="0"/>
              <a:t>을 분쇄하여 구강세포 현탁액을 만든다</a:t>
            </a:r>
            <a:r>
              <a:rPr lang="en-US" altLang="ko-KR" sz="2800" spc="-20" dirty="0"/>
              <a:t>.</a:t>
            </a:r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2800" spc="-20" dirty="0"/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2800" dirty="0"/>
              <a:t>5. </a:t>
            </a:r>
            <a:r>
              <a:rPr lang="ko-KR" altLang="en-US" sz="2800" dirty="0" err="1"/>
              <a:t>히팅블록을</a:t>
            </a:r>
            <a:r>
              <a:rPr lang="ko-KR" altLang="en-US" sz="2800" dirty="0"/>
              <a:t> </a:t>
            </a:r>
            <a:r>
              <a:rPr lang="en-US" altLang="ko-KR" sz="2800" spc="-20" dirty="0"/>
              <a:t>99</a:t>
            </a:r>
            <a:r>
              <a:rPr lang="ko-KR" altLang="en-US" sz="2800" spc="-20" dirty="0"/>
              <a:t> ℃로 맞추고 </a:t>
            </a:r>
            <a:r>
              <a:rPr lang="en-US" altLang="ko-KR" sz="2800" spc="-20" dirty="0"/>
              <a:t>10</a:t>
            </a:r>
            <a:r>
              <a:rPr lang="ko-KR" altLang="en-US" sz="2800" spc="-20" dirty="0"/>
              <a:t>분간 끓인다</a:t>
            </a:r>
            <a:r>
              <a:rPr lang="en-US" altLang="ko-KR" sz="2800" spc="-2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6940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18757" y="206176"/>
            <a:ext cx="505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b="1" i="1">
                <a:solidFill>
                  <a:schemeClr val="bg1"/>
                </a:solidFill>
              </a:rPr>
              <a:t>02</a:t>
            </a:r>
            <a:endParaRPr lang="ko-KR" altLang="en-US" b="1" i="1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48659" y="777639"/>
            <a:ext cx="10694681" cy="551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just">
              <a:lnSpc>
                <a:spcPct val="160000"/>
              </a:lnSpc>
              <a:defRPr lang="ko-KR" altLang="en-US"/>
            </a:pPr>
            <a:r>
              <a:rPr lang="en-US" altLang="ko-KR" sz="2800" dirty="0"/>
              <a:t>6. </a:t>
            </a:r>
            <a:r>
              <a:rPr lang="ko-KR" altLang="en-US" sz="2800" b="0" i="0" u="none" strike="noStrike" spc="-20" dirty="0"/>
              <a:t>끓인 후 </a:t>
            </a:r>
            <a:r>
              <a:rPr lang="en-US" altLang="ko-KR" sz="2800" b="0" i="0" u="none" strike="noStrike" spc="-20" dirty="0"/>
              <a:t>tube</a:t>
            </a:r>
            <a:r>
              <a:rPr lang="ko-KR" altLang="en-US" sz="2800" b="0" i="0" u="none" strike="noStrike" spc="-20" dirty="0"/>
              <a:t>를 약 </a:t>
            </a:r>
            <a:r>
              <a:rPr lang="en-US" altLang="ko-KR" sz="2800" b="0" i="0" u="none" strike="noStrike" spc="-20" dirty="0"/>
              <a:t>5</a:t>
            </a:r>
            <a:r>
              <a:rPr lang="ko-KR" altLang="en-US" sz="2800" b="0" i="0" u="none" strike="noStrike" spc="-20" dirty="0"/>
              <a:t>초간 </a:t>
            </a:r>
            <a:r>
              <a:rPr lang="ko-KR" altLang="en-US" sz="2800" b="0" i="0" u="none" strike="noStrike" spc="-20" dirty="0" err="1"/>
              <a:t>볼텍싱</a:t>
            </a:r>
            <a:r>
              <a:rPr lang="en-US" altLang="ko-KR" sz="2800" b="0" i="0" u="none" strike="noStrike" spc="-20" dirty="0"/>
              <a:t>(</a:t>
            </a:r>
            <a:r>
              <a:rPr lang="ko-KR" altLang="en-US" sz="2800" b="0" i="0" u="none" strike="noStrike" spc="-20" dirty="0"/>
              <a:t>또는 </a:t>
            </a:r>
            <a:r>
              <a:rPr lang="en-US" altLang="ko-KR" sz="2800" b="0" i="0" u="none" strike="noStrike" spc="-20" dirty="0"/>
              <a:t>tapping)</a:t>
            </a:r>
            <a:r>
              <a:rPr lang="ko-KR" altLang="en-US" sz="2800" b="0" i="0" u="none" strike="noStrike" spc="-20" dirty="0"/>
              <a:t>하고</a:t>
            </a:r>
            <a:r>
              <a:rPr lang="en-US" altLang="ko-KR" sz="2800" b="0" i="0" u="none" strike="noStrike" spc="-20" dirty="0"/>
              <a:t>, </a:t>
            </a:r>
            <a:r>
              <a:rPr lang="ko-KR" altLang="en-US" sz="2800" b="0" i="0" u="none" strike="noStrike" spc="-20" dirty="0"/>
              <a:t>아이스에 </a:t>
            </a:r>
            <a:r>
              <a:rPr lang="en-US" altLang="ko-KR" sz="2800" b="0" i="0" u="none" strike="noStrike" spc="-20" dirty="0"/>
              <a:t>1</a:t>
            </a:r>
            <a:r>
              <a:rPr lang="ko-KR" altLang="en-US" sz="2800" b="0" i="0" u="none" strike="noStrike" spc="-20" dirty="0"/>
              <a:t>분간 정치했다가 </a:t>
            </a:r>
            <a:r>
              <a:rPr lang="en-US" altLang="ko-KR" sz="2800" b="0" i="0" u="none" strike="noStrike" spc="-20" dirty="0"/>
              <a:t>microcentrifuge</a:t>
            </a:r>
            <a:r>
              <a:rPr lang="ko-KR" altLang="en-US" sz="2800" b="0" i="0" u="none" strike="noStrike" spc="-20" dirty="0"/>
              <a:t>에 </a:t>
            </a:r>
            <a:r>
              <a:rPr lang="en-US" altLang="ko-KR" sz="2800" b="0" i="0" u="none" strike="noStrike" spc="-20" dirty="0"/>
              <a:t>60</a:t>
            </a:r>
            <a:r>
              <a:rPr lang="ko-KR" altLang="en-US" sz="2800" b="0" i="0" u="none" strike="noStrike" spc="-20" dirty="0"/>
              <a:t>초간 </a:t>
            </a:r>
            <a:r>
              <a:rPr lang="en-US" altLang="ko-KR" sz="2800" b="0" i="0" u="none" strike="noStrike" spc="-20" dirty="0"/>
              <a:t>13,500rpm</a:t>
            </a:r>
            <a:r>
              <a:rPr lang="ko-KR" altLang="en-US" sz="2800" b="0" i="0" u="none" strike="noStrike" spc="-20" dirty="0"/>
              <a:t>으로 </a:t>
            </a:r>
            <a:r>
              <a:rPr lang="ko-KR" altLang="en-US" sz="2800" b="0" i="0" u="none" strike="noStrike" spc="-20" dirty="0" err="1"/>
              <a:t>원심분리</a:t>
            </a:r>
            <a:r>
              <a:rPr lang="ko-KR" altLang="en-US" sz="2800" spc="-20" dirty="0" err="1"/>
              <a:t>한다</a:t>
            </a:r>
            <a:r>
              <a:rPr lang="en-US" altLang="ko-KR" sz="2800" spc="-20" dirty="0"/>
              <a:t>.</a:t>
            </a:r>
          </a:p>
          <a:p>
            <a:pPr marL="63500" algn="just">
              <a:lnSpc>
                <a:spcPct val="160000"/>
              </a:lnSpc>
              <a:defRPr lang="ko-KR" altLang="en-US"/>
            </a:pPr>
            <a:endParaRPr lang="en-US" altLang="ko-KR" sz="2800" spc="-20" dirty="0"/>
          </a:p>
          <a:p>
            <a:pPr marL="63500" algn="just">
              <a:lnSpc>
                <a:spcPct val="160000"/>
              </a:lnSpc>
              <a:defRPr lang="ko-KR" altLang="en-US"/>
            </a:pPr>
            <a:r>
              <a:rPr lang="en-US" altLang="ko-KR" sz="2800" dirty="0"/>
              <a:t>7. </a:t>
            </a:r>
            <a:r>
              <a:rPr lang="ko-KR" altLang="en-US" sz="2800" spc="-20" dirty="0"/>
              <a:t>새 </a:t>
            </a:r>
            <a:r>
              <a:rPr lang="ko-KR" altLang="en-US" sz="2800" spc="-20" dirty="0" err="1"/>
              <a:t>마이크로피펫팁을</a:t>
            </a:r>
            <a:r>
              <a:rPr lang="ko-KR" altLang="en-US" sz="2800" spc="-20" dirty="0"/>
              <a:t> 사용하여 맑은 상등액만 준비한 새 </a:t>
            </a:r>
            <a:r>
              <a:rPr lang="en-US" altLang="ko-KR" sz="2800" spc="-20" dirty="0"/>
              <a:t>1.5mL tube</a:t>
            </a:r>
            <a:r>
              <a:rPr lang="ko-KR" altLang="en-US" sz="2800" spc="-20" dirty="0"/>
              <a:t>로 옮긴다</a:t>
            </a:r>
            <a:r>
              <a:rPr lang="en-US" altLang="ko-KR" sz="2800" spc="-20" dirty="0"/>
              <a:t>. </a:t>
            </a:r>
            <a:r>
              <a:rPr lang="ko-KR" altLang="en-US" sz="2800" spc="-20" dirty="0"/>
              <a:t>이때 세포 파편이나 </a:t>
            </a:r>
            <a:r>
              <a:rPr lang="en-US" altLang="ko-KR" sz="2800" spc="-20" dirty="0" err="1"/>
              <a:t>Chelex</a:t>
            </a:r>
            <a:r>
              <a:rPr lang="en-US" altLang="ko-KR" sz="2800" spc="-20" dirty="0"/>
              <a:t>® </a:t>
            </a:r>
            <a:r>
              <a:rPr lang="ko-KR" altLang="en-US" sz="2800" spc="-20" dirty="0"/>
              <a:t>알갱이가 들어가지 않도록 주의</a:t>
            </a:r>
            <a:endParaRPr lang="en-US" altLang="ko-KR" sz="2800" spc="-20" dirty="0"/>
          </a:p>
          <a:p>
            <a:pPr marL="63500" algn="just">
              <a:lnSpc>
                <a:spcPct val="160000"/>
              </a:lnSpc>
              <a:defRPr lang="ko-KR" altLang="en-US"/>
            </a:pP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2260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3C9EF-DC84-5B48-6DA2-AF49EEBC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추출된 </a:t>
            </a:r>
            <a:r>
              <a:rPr lang="en-US" altLang="ko-KR" dirty="0"/>
              <a:t>DNA </a:t>
            </a:r>
            <a:r>
              <a:rPr lang="ko-KR" altLang="en-US" dirty="0" err="1"/>
              <a:t>전기영동으로</a:t>
            </a:r>
            <a:r>
              <a:rPr lang="en-US" altLang="ko-KR" dirty="0"/>
              <a:t> </a:t>
            </a:r>
            <a:r>
              <a:rPr lang="ko-KR" altLang="en-US" dirty="0"/>
              <a:t>확인하기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F26ACC-676E-56C9-4233-295531A6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3240" cy="4351338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solidFill>
                  <a:srgbClr val="FF0000"/>
                </a:solidFill>
              </a:rPr>
              <a:t>준비물 </a:t>
            </a:r>
            <a:endParaRPr lang="en-US" altLang="ko-K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: </a:t>
            </a:r>
            <a:r>
              <a:rPr lang="ko-KR" altLang="en-US" dirty="0" err="1"/>
              <a:t>전기영동장치</a:t>
            </a:r>
            <a:r>
              <a:rPr lang="en-US" altLang="ko-KR" dirty="0"/>
              <a:t>, </a:t>
            </a:r>
            <a:r>
              <a:rPr lang="ko-KR" altLang="en-US" dirty="0" err="1"/>
              <a:t>아가로즈</a:t>
            </a:r>
            <a:r>
              <a:rPr lang="en-US" altLang="ko-KR" dirty="0"/>
              <a:t>, TAE</a:t>
            </a:r>
            <a:r>
              <a:rPr lang="ko-KR" altLang="en-US" dirty="0"/>
              <a:t> </a:t>
            </a:r>
            <a:r>
              <a:rPr lang="en-US" altLang="ko-KR" dirty="0"/>
              <a:t>buffer,</a:t>
            </a:r>
            <a:r>
              <a:rPr lang="ko-KR" altLang="en-US" dirty="0"/>
              <a:t> </a:t>
            </a:r>
            <a:r>
              <a:rPr lang="en-US" altLang="ko-KR" dirty="0"/>
              <a:t>DNA</a:t>
            </a:r>
            <a:r>
              <a:rPr lang="ko-KR" altLang="en-US" dirty="0" err="1"/>
              <a:t>염색제</a:t>
            </a:r>
            <a:r>
              <a:rPr lang="en-US" altLang="ko-KR" dirty="0"/>
              <a:t>(Safe Red(2</a:t>
            </a:r>
            <a:r>
              <a:rPr lang="ko-KR" altLang="en-US" dirty="0"/>
              <a:t>만</a:t>
            </a:r>
            <a:r>
              <a:rPr lang="en-US" altLang="ko-KR" dirty="0"/>
              <a:t>X) </a:t>
            </a:r>
            <a:r>
              <a:rPr lang="ko-KR" altLang="en-US" dirty="0"/>
              <a:t>또는</a:t>
            </a:r>
            <a:r>
              <a:rPr lang="en-US" altLang="ko-KR" dirty="0"/>
              <a:t> Loading</a:t>
            </a:r>
            <a:r>
              <a:rPr lang="ko-KR" altLang="en-US" dirty="0"/>
              <a:t> </a:t>
            </a:r>
            <a:r>
              <a:rPr lang="en-US" altLang="ko-KR" dirty="0"/>
              <a:t>star(6X)),</a:t>
            </a:r>
            <a:r>
              <a:rPr lang="ko-KR" altLang="en-US" dirty="0"/>
              <a:t> </a:t>
            </a:r>
            <a:r>
              <a:rPr lang="en-US" altLang="ko-KR" dirty="0"/>
              <a:t>6X Loading buffer, DNA ladder, </a:t>
            </a:r>
            <a:r>
              <a:rPr lang="ko-KR" altLang="en-US" dirty="0" err="1"/>
              <a:t>파라필름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9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3C9EF-DC84-5B48-6DA2-AF49EEBCA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추출된 </a:t>
            </a:r>
            <a:r>
              <a:rPr lang="en-US" altLang="ko-KR" dirty="0"/>
              <a:t>DNA </a:t>
            </a:r>
            <a:r>
              <a:rPr lang="ko-KR" altLang="en-US" dirty="0" err="1"/>
              <a:t>전기영동으로</a:t>
            </a:r>
            <a:r>
              <a:rPr lang="en-US" altLang="ko-KR" dirty="0"/>
              <a:t> </a:t>
            </a:r>
            <a:r>
              <a:rPr lang="ko-KR" altLang="en-US" dirty="0"/>
              <a:t>확인하기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F26ACC-676E-56C9-4233-295531A66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>
                <a:solidFill>
                  <a:srgbClr val="FF0000"/>
                </a:solidFill>
              </a:rPr>
              <a:t>실험</a:t>
            </a:r>
            <a:r>
              <a:rPr lang="en-US" altLang="ko-KR" sz="4000" dirty="0">
                <a:solidFill>
                  <a:srgbClr val="FF0000"/>
                </a:solidFill>
              </a:rPr>
              <a:t> </a:t>
            </a:r>
            <a:r>
              <a:rPr lang="ko-KR" altLang="en-US" sz="4000" dirty="0">
                <a:solidFill>
                  <a:srgbClr val="FF0000"/>
                </a:solidFill>
              </a:rPr>
              <a:t>방법</a:t>
            </a:r>
            <a:endParaRPr lang="en-US" altLang="ko-KR" sz="40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dirty="0" err="1"/>
              <a:t>아가로즈겔</a:t>
            </a:r>
            <a:r>
              <a:rPr lang="ko-KR" altLang="en-US" dirty="0"/>
              <a:t> 제작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- DNA</a:t>
            </a:r>
            <a:r>
              <a:rPr lang="ko-KR" altLang="en-US" dirty="0"/>
              <a:t>염색제를 미리 </a:t>
            </a:r>
            <a:r>
              <a:rPr lang="ko-KR" altLang="en-US" dirty="0" err="1"/>
              <a:t>아가로즈겔</a:t>
            </a:r>
            <a:r>
              <a:rPr lang="ko-KR" altLang="en-US" dirty="0"/>
              <a:t> 전체에 투여할 때는 </a:t>
            </a:r>
            <a:r>
              <a:rPr lang="en-US" altLang="ko-KR" dirty="0"/>
              <a:t>Safe Red(2</a:t>
            </a:r>
            <a:r>
              <a:rPr lang="ko-KR" altLang="en-US" dirty="0"/>
              <a:t>만</a:t>
            </a:r>
            <a:r>
              <a:rPr lang="en-US" altLang="ko-KR" dirty="0"/>
              <a:t>X)</a:t>
            </a:r>
            <a:r>
              <a:rPr lang="ko-KR" altLang="en-US" dirty="0"/>
              <a:t>를 사용하며 </a:t>
            </a:r>
            <a:r>
              <a:rPr lang="en-US" altLang="ko-KR" dirty="0"/>
              <a:t>1.2%</a:t>
            </a:r>
            <a:r>
              <a:rPr lang="ko-KR" altLang="en-US" dirty="0" err="1"/>
              <a:t>아가로즈겔</a:t>
            </a:r>
            <a:r>
              <a:rPr lang="ko-KR" altLang="en-US" dirty="0"/>
              <a:t> </a:t>
            </a:r>
            <a:r>
              <a:rPr lang="en-US" altLang="ko-KR" dirty="0"/>
              <a:t>100mL </a:t>
            </a:r>
            <a:r>
              <a:rPr lang="ko-KR" altLang="en-US" dirty="0"/>
              <a:t>만들 경우 </a:t>
            </a:r>
            <a:r>
              <a:rPr lang="ko-KR" altLang="en-US" dirty="0" err="1"/>
              <a:t>아가로즈</a:t>
            </a:r>
            <a:r>
              <a:rPr lang="ko-KR" altLang="en-US" dirty="0"/>
              <a:t> </a:t>
            </a:r>
            <a:r>
              <a:rPr lang="en-US" altLang="ko-KR" dirty="0"/>
              <a:t>1.2</a:t>
            </a:r>
            <a:r>
              <a:rPr lang="ko-KR" altLang="en-US" dirty="0"/>
              <a:t>에 </a:t>
            </a:r>
            <a:r>
              <a:rPr lang="en-US" altLang="ko-KR" dirty="0"/>
              <a:t>TAE buffer 100mL </a:t>
            </a:r>
            <a:r>
              <a:rPr lang="ko-KR" altLang="en-US" dirty="0"/>
              <a:t>넣고</a:t>
            </a:r>
            <a:r>
              <a:rPr lang="en-US" altLang="ko-KR" dirty="0"/>
              <a:t> </a:t>
            </a:r>
            <a:r>
              <a:rPr lang="ko-KR" altLang="en-US" dirty="0"/>
              <a:t>잘 섞은 후 전자레인지에서 맑게 녹인 후 </a:t>
            </a:r>
            <a:r>
              <a:rPr lang="en-US" altLang="ko-KR" dirty="0"/>
              <a:t>Safe Red 5uL</a:t>
            </a:r>
            <a:r>
              <a:rPr lang="ko-KR" altLang="en-US" dirty="0"/>
              <a:t>넣고 잘 섞이도록 부드럽게 흔들어준다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2896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F26ACC-676E-56C9-4233-295531A6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69" y="545465"/>
            <a:ext cx="10991248" cy="554732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2. DNA</a:t>
            </a:r>
            <a:r>
              <a:rPr lang="ko-KR" altLang="en-US" dirty="0"/>
              <a:t>와 </a:t>
            </a:r>
            <a:r>
              <a:rPr lang="en-US" altLang="ko-KR" dirty="0"/>
              <a:t>Loading buffer(6X) </a:t>
            </a:r>
            <a:r>
              <a:rPr lang="ko-KR" altLang="en-US" dirty="0"/>
              <a:t>섞어 </a:t>
            </a:r>
            <a:r>
              <a:rPr lang="ko-KR" altLang="en-US" dirty="0" err="1"/>
              <a:t>전기영동용</a:t>
            </a:r>
            <a:r>
              <a:rPr lang="ko-KR" altLang="en-US" dirty="0"/>
              <a:t> </a:t>
            </a:r>
            <a:r>
              <a:rPr lang="en-US" altLang="ko-KR" dirty="0"/>
              <a:t>DNA</a:t>
            </a:r>
            <a:r>
              <a:rPr lang="ko-KR" altLang="en-US" dirty="0"/>
              <a:t>시료 만들기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/>
              <a:t>  - </a:t>
            </a:r>
            <a:r>
              <a:rPr lang="ko-KR" altLang="en-US" sz="2400" dirty="0"/>
              <a:t>예를 들어 </a:t>
            </a:r>
            <a:r>
              <a:rPr lang="en-US" altLang="ko-KR" sz="2400" dirty="0"/>
              <a:t>5</a:t>
            </a:r>
            <a:r>
              <a:rPr lang="ko-KR" altLang="en-US" sz="2400" dirty="0"/>
              <a:t>명이</a:t>
            </a:r>
            <a:r>
              <a:rPr lang="en-US" altLang="ko-KR" sz="2400" dirty="0"/>
              <a:t> </a:t>
            </a:r>
            <a:r>
              <a:rPr lang="ko-KR" altLang="en-US" sz="2400" dirty="0"/>
              <a:t>함께 </a:t>
            </a:r>
            <a:r>
              <a:rPr lang="ko-KR" altLang="en-US" sz="2400" dirty="0" err="1"/>
              <a:t>전기영동을</a:t>
            </a:r>
            <a:r>
              <a:rPr lang="ko-KR" altLang="en-US" sz="2400" dirty="0"/>
              <a:t> 할 경우 </a:t>
            </a:r>
            <a:r>
              <a:rPr lang="ko-KR" altLang="en-US" sz="2400" dirty="0" err="1"/>
              <a:t>파라필름을</a:t>
            </a:r>
            <a:r>
              <a:rPr lang="ko-KR" altLang="en-US" sz="2400" dirty="0"/>
              <a:t> 시험대 바닥에 길게 붙이고 그 위에 </a:t>
            </a:r>
            <a:r>
              <a:rPr lang="en-US" altLang="ko-KR" sz="2400" dirty="0"/>
              <a:t>Loading buffer(6X)</a:t>
            </a:r>
            <a:r>
              <a:rPr lang="ko-KR" altLang="en-US" sz="2400" dirty="0"/>
              <a:t>를 </a:t>
            </a:r>
            <a:r>
              <a:rPr lang="en-US" altLang="ko-KR" sz="2400" dirty="0"/>
              <a:t>1.5uL</a:t>
            </a:r>
            <a:r>
              <a:rPr lang="ko-KR" altLang="en-US" sz="2400" dirty="0"/>
              <a:t>씩 </a:t>
            </a:r>
            <a:r>
              <a:rPr lang="en-US" altLang="ko-KR" sz="2400" dirty="0"/>
              <a:t>5</a:t>
            </a:r>
            <a:r>
              <a:rPr lang="ko-KR" altLang="en-US" sz="2400" dirty="0"/>
              <a:t>방울 떨어뜨리고 여기에 각자의 </a:t>
            </a:r>
            <a:r>
              <a:rPr lang="en-US" altLang="ko-KR" sz="2400" dirty="0"/>
              <a:t>DNA</a:t>
            </a:r>
            <a:r>
              <a:rPr lang="ko-KR" altLang="en-US" sz="2400" dirty="0"/>
              <a:t>를 </a:t>
            </a:r>
            <a:r>
              <a:rPr lang="en-US" altLang="ko-KR" sz="2400" dirty="0"/>
              <a:t>7.5uL</a:t>
            </a:r>
            <a:r>
              <a:rPr lang="ko-KR" altLang="en-US" sz="2400" dirty="0"/>
              <a:t>씩 섞어서 </a:t>
            </a:r>
            <a:r>
              <a:rPr lang="ko-KR" altLang="en-US" sz="2400" dirty="0" err="1"/>
              <a:t>전기영동용</a:t>
            </a:r>
            <a:r>
              <a:rPr lang="ko-KR" altLang="en-US" sz="2400" dirty="0"/>
              <a:t> </a:t>
            </a:r>
            <a:r>
              <a:rPr lang="en-US" altLang="ko-KR" sz="2400" dirty="0"/>
              <a:t>DNA</a:t>
            </a:r>
            <a:r>
              <a:rPr lang="ko-KR" altLang="en-US" sz="2400" dirty="0"/>
              <a:t>시료를 만든다</a:t>
            </a:r>
            <a:r>
              <a:rPr lang="en-US" altLang="ko-KR" sz="2400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3. </a:t>
            </a:r>
            <a:r>
              <a:rPr lang="ko-KR" altLang="en-US" dirty="0" err="1"/>
              <a:t>전기영동</a:t>
            </a:r>
            <a:r>
              <a:rPr lang="ko-KR" altLang="en-US" dirty="0"/>
              <a:t> 수행</a:t>
            </a:r>
            <a:endParaRPr lang="en-US" altLang="ko-KR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  - </a:t>
            </a:r>
            <a:r>
              <a:rPr lang="ko-KR" altLang="en-US" dirty="0"/>
              <a:t>맨 좌측 </a:t>
            </a:r>
            <a:r>
              <a:rPr lang="en-US" altLang="ko-KR" dirty="0"/>
              <a:t>Lane</a:t>
            </a:r>
            <a:r>
              <a:rPr lang="ko-KR" altLang="en-US" dirty="0"/>
              <a:t>부터 </a:t>
            </a:r>
            <a:r>
              <a:rPr lang="en-US" altLang="ko-KR" dirty="0"/>
              <a:t>DNA ladder 4uL, </a:t>
            </a:r>
            <a:r>
              <a:rPr lang="ko-KR" altLang="en-US" dirty="0"/>
              <a:t>차례대로 각자의 </a:t>
            </a:r>
            <a:r>
              <a:rPr lang="ko-KR" altLang="en-US" dirty="0" err="1"/>
              <a:t>전기영동용</a:t>
            </a:r>
            <a:r>
              <a:rPr lang="ko-KR" altLang="en-US" dirty="0"/>
              <a:t> </a:t>
            </a:r>
            <a:r>
              <a:rPr lang="en-US" altLang="ko-KR" dirty="0"/>
              <a:t>DNA</a:t>
            </a:r>
            <a:r>
              <a:rPr lang="ko-KR" altLang="en-US" dirty="0"/>
              <a:t>시료 </a:t>
            </a:r>
            <a:r>
              <a:rPr lang="en-US" altLang="ko-KR" dirty="0"/>
              <a:t>9uL</a:t>
            </a:r>
            <a:r>
              <a:rPr lang="ko-KR" altLang="en-US" dirty="0"/>
              <a:t>씩 주입한다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1181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9572E6-115E-B6B6-03FE-995D9C90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16" y="724448"/>
            <a:ext cx="4870547" cy="919065"/>
          </a:xfrm>
        </p:spPr>
        <p:txBody>
          <a:bodyPr>
            <a:normAutofit/>
          </a:bodyPr>
          <a:lstStyle/>
          <a:p>
            <a:r>
              <a:rPr lang="ko-KR" altLang="en-US" sz="4800" dirty="0" err="1">
                <a:solidFill>
                  <a:srgbClr val="FF0000"/>
                </a:solidFill>
              </a:rPr>
              <a:t>전기영동</a:t>
            </a:r>
            <a:r>
              <a:rPr lang="ko-KR" altLang="en-US" sz="4800" dirty="0">
                <a:solidFill>
                  <a:srgbClr val="FF0000"/>
                </a:solidFill>
              </a:rPr>
              <a:t> 결과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08E95C-1A27-97DC-03B2-34F2570DF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3513"/>
            <a:ext cx="4257145" cy="4179771"/>
          </a:xfrm>
        </p:spPr>
        <p:txBody>
          <a:bodyPr>
            <a:normAutofit/>
          </a:bodyPr>
          <a:lstStyle/>
          <a:p>
            <a:endParaRPr lang="en-US" altLang="ko-KR" dirty="0">
              <a:solidFill>
                <a:srgbClr val="0066FF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200" dirty="0">
                <a:solidFill>
                  <a:srgbClr val="0066FF"/>
                </a:solidFill>
              </a:rPr>
              <a:t>약 </a:t>
            </a:r>
            <a:r>
              <a:rPr lang="en-US" altLang="ko-KR" sz="3200" dirty="0">
                <a:solidFill>
                  <a:srgbClr val="0066FF"/>
                </a:solidFill>
              </a:rPr>
              <a:t>2</a:t>
            </a:r>
            <a:r>
              <a:rPr lang="ko-KR" altLang="en-US" sz="3200" dirty="0">
                <a:solidFill>
                  <a:srgbClr val="0066FF"/>
                </a:solidFill>
              </a:rPr>
              <a:t>만</a:t>
            </a:r>
            <a:r>
              <a:rPr lang="en-US" altLang="ko-KR" sz="3200" dirty="0">
                <a:solidFill>
                  <a:srgbClr val="0066FF"/>
                </a:solidFill>
              </a:rPr>
              <a:t>~2</a:t>
            </a:r>
            <a:r>
              <a:rPr lang="ko-KR" altLang="en-US" sz="3200" dirty="0">
                <a:solidFill>
                  <a:srgbClr val="0066FF"/>
                </a:solidFill>
              </a:rPr>
              <a:t>만</a:t>
            </a:r>
            <a:r>
              <a:rPr lang="en-US" altLang="ko-KR" sz="3200" dirty="0">
                <a:solidFill>
                  <a:srgbClr val="0066FF"/>
                </a:solidFill>
              </a:rPr>
              <a:t>5</a:t>
            </a:r>
            <a:r>
              <a:rPr lang="ko-KR" altLang="en-US" sz="3200" dirty="0">
                <a:solidFill>
                  <a:srgbClr val="0066FF"/>
                </a:solidFill>
              </a:rPr>
              <a:t>천</a:t>
            </a:r>
            <a:r>
              <a:rPr lang="en-US" altLang="ko-KR" sz="3200" dirty="0">
                <a:solidFill>
                  <a:srgbClr val="0066FF"/>
                </a:solidFill>
              </a:rPr>
              <a:t>bp </a:t>
            </a:r>
            <a:r>
              <a:rPr lang="ko-KR" altLang="en-US" sz="3200" dirty="0">
                <a:solidFill>
                  <a:srgbClr val="0066FF"/>
                </a:solidFill>
              </a:rPr>
              <a:t>사이에서 </a:t>
            </a:r>
            <a:r>
              <a:rPr lang="en-US" altLang="ko-KR" sz="3200" dirty="0">
                <a:solidFill>
                  <a:srgbClr val="0066FF"/>
                </a:solidFill>
              </a:rPr>
              <a:t>total DNA</a:t>
            </a:r>
            <a:r>
              <a:rPr lang="ko-KR" altLang="en-US" sz="3200" dirty="0">
                <a:solidFill>
                  <a:srgbClr val="0066FF"/>
                </a:solidFill>
              </a:rPr>
              <a:t>가 나타나며 잘게 부서진 </a:t>
            </a:r>
            <a:r>
              <a:rPr lang="en-US" altLang="ko-KR" sz="3200" dirty="0">
                <a:solidFill>
                  <a:srgbClr val="0066FF"/>
                </a:solidFill>
              </a:rPr>
              <a:t>DNA</a:t>
            </a:r>
            <a:r>
              <a:rPr lang="ko-KR" altLang="en-US" sz="3200" dirty="0">
                <a:solidFill>
                  <a:srgbClr val="0066FF"/>
                </a:solidFill>
              </a:rPr>
              <a:t>조각이 하단에 나타난다</a:t>
            </a:r>
            <a:r>
              <a:rPr lang="en-US" altLang="ko-KR" sz="3200" dirty="0">
                <a:solidFill>
                  <a:srgbClr val="0066FF"/>
                </a:solidFill>
              </a:rPr>
              <a:t>.</a:t>
            </a:r>
            <a:endParaRPr lang="ko-KR" altLang="en-US" sz="3200" dirty="0"/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39A7F8CF-1712-7EA2-921B-769499855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887573"/>
            <a:ext cx="6172200" cy="3073329"/>
          </a:xfrm>
        </p:spPr>
      </p:pic>
    </p:spTree>
    <p:extLst>
      <p:ext uri="{BB962C8B-B14F-4D97-AF65-F5344CB8AC3E}">
        <p14:creationId xmlns:p14="http://schemas.microsoft.com/office/powerpoint/2010/main" val="102175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708910" y="431972"/>
            <a:ext cx="5745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36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  <a:cs typeface="Arial"/>
              </a:rPr>
              <a:t>유전자 검사 주요 실험 도구</a:t>
            </a:r>
            <a:endParaRPr lang="en-US" altLang="ko-KR" sz="3600" b="1" dirty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  <a:cs typeface="Arial"/>
            </a:endParaRPr>
          </a:p>
        </p:txBody>
      </p:sp>
      <p:grpSp>
        <p:nvGrpSpPr>
          <p:cNvPr id="9" name="그룹 65"/>
          <p:cNvGrpSpPr/>
          <p:nvPr/>
        </p:nvGrpSpPr>
        <p:grpSpPr>
          <a:xfrm>
            <a:off x="2272404" y="1559643"/>
            <a:ext cx="7476480" cy="714379"/>
            <a:chOff x="1262388" y="1738238"/>
            <a:chExt cx="7476480" cy="714379"/>
          </a:xfrm>
        </p:grpSpPr>
        <p:pic>
          <p:nvPicPr>
            <p:cNvPr id="10" name="그림 9" descr="시리즈라인.png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1262388" y="2095427"/>
              <a:ext cx="7476480" cy="35719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1752690" y="1738238"/>
              <a:ext cx="6986177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2800" b="1" dirty="0">
                  <a:effectLst>
                    <a:outerShdw blurRad="38100" dist="381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ea"/>
                  <a:ea typeface="+mj-ea"/>
                  <a:cs typeface="Arial"/>
                </a:rPr>
                <a:t>핵산 추출 장비와 유전자 증폭 및 분석 장치</a:t>
              </a:r>
              <a:endParaRPr lang="en-US" altLang="ko-KR" sz="28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  <a:cs typeface="Arial"/>
              </a:endParaRPr>
            </a:p>
          </p:txBody>
        </p:sp>
      </p:grpSp>
      <p:cxnSp>
        <p:nvCxnSpPr>
          <p:cNvPr id="34" name="직선 연결선 33"/>
          <p:cNvCxnSpPr/>
          <p:nvPr/>
        </p:nvCxnSpPr>
        <p:spPr>
          <a:xfrm flipV="1">
            <a:off x="6456040" y="2836967"/>
            <a:ext cx="504056" cy="100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6608440" y="3880312"/>
            <a:ext cx="504056" cy="100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24101" y="3075773"/>
            <a:ext cx="2751535" cy="2175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617692" y="2708920"/>
            <a:ext cx="231375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99067" y="428605"/>
            <a:ext cx="82658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3400" b="1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  <a:cs typeface="Arial"/>
              </a:rPr>
              <a:t>유전자검사 </a:t>
            </a:r>
            <a:r>
              <a:rPr lang="ko-KR" altLang="en-US" sz="3400" b="1" dirty="0"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  <a:cs typeface="Arial"/>
              </a:rPr>
              <a:t>실험의 필수 실험 기구</a:t>
            </a:r>
            <a:endParaRPr lang="en-US" altLang="ko-KR" sz="3400" b="1" dirty="0"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  <a:cs typeface="Arial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6456040" y="2836967"/>
            <a:ext cx="504056" cy="100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6608440" y="3880312"/>
            <a:ext cx="504056" cy="1000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_x174163792" descr="EMB0000032c8d7d"/>
          <p:cNvPicPr>
            <a:picLocks noChangeAspect="1" noChangeArrowheads="1"/>
          </p:cNvPicPr>
          <p:nvPr/>
        </p:nvPicPr>
        <p:blipFill rotWithShape="1">
          <a:blip r:embed="rId2"/>
          <a:srcRect l="14880" t="9370" r="12090"/>
          <a:stretch>
            <a:fillRect/>
          </a:stretch>
        </p:blipFill>
        <p:spPr>
          <a:xfrm>
            <a:off x="2549612" y="3880312"/>
            <a:ext cx="2230653" cy="202786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1" name="Picture 4" descr="http://www.koreasci.com/data/item/1334624479_l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49612" y="1428333"/>
            <a:ext cx="1944215" cy="194421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168009" y="3897163"/>
            <a:ext cx="1764481" cy="205279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168009" y="1428332"/>
            <a:ext cx="2491781" cy="1931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736888" y="3372547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rgbClr val="7030A0"/>
                </a:solidFill>
              </a:rPr>
              <a:t>마이크로피펫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9443" y="3372547"/>
            <a:ext cx="11689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rgbClr val="7030A0"/>
                </a:solidFill>
              </a:rPr>
              <a:t>PCR </a:t>
            </a:r>
            <a:r>
              <a:rPr lang="ko-KR" altLang="en-US" b="1">
                <a:solidFill>
                  <a:srgbClr val="7030A0"/>
                </a:solidFill>
              </a:rPr>
              <a:t>기계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80107" y="5908178"/>
            <a:ext cx="16514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b="1">
                <a:solidFill>
                  <a:srgbClr val="7030A0"/>
                </a:solidFill>
              </a:rPr>
              <a:t>전기영동 장치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80463" y="5965335"/>
            <a:ext cx="19395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 b="1">
                <a:solidFill>
                  <a:srgbClr val="7030A0"/>
                </a:solidFill>
              </a:rPr>
              <a:t>Microcentrifuge</a:t>
            </a:r>
            <a:endParaRPr lang="ko-KR" altLang="en-US" b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E1D123-D8C9-B072-A9BA-7E2EA2C08FC9}"/>
              </a:ext>
            </a:extLst>
          </p:cNvPr>
          <p:cNvSpPr txBox="1"/>
          <p:nvPr/>
        </p:nvSpPr>
        <p:spPr>
          <a:xfrm>
            <a:off x="1165412" y="2156894"/>
            <a:ext cx="6096000" cy="2683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PCR</a:t>
            </a:r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은 </a:t>
            </a: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PCR</a:t>
            </a:r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기계</a:t>
            </a: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(thermal cycler)</a:t>
            </a:r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에서 진행되며</a:t>
            </a: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</a:t>
            </a:r>
            <a:endParaRPr lang="en-US" altLang="ko-KR" sz="2800" b="0" i="0" u="none" strike="noStrike" dirty="0">
              <a:solidFill>
                <a:srgbClr val="C0504D"/>
              </a:solidFill>
              <a:effectLst/>
              <a:latin typeface="Noto Sans Symbols"/>
            </a:endParaRPr>
          </a:p>
          <a:p>
            <a:pPr rtl="0" fontAlgn="base">
              <a:lnSpc>
                <a:spcPct val="150000"/>
              </a:lnSpc>
              <a:spcBef>
                <a:spcPts val="560"/>
              </a:spcBef>
              <a:buFont typeface="Arial" panose="020B0604020202020204" pitchFamily="34" charset="0"/>
              <a:buChar char="•"/>
            </a:pP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PCR</a:t>
            </a:r>
            <a:r>
              <a:rPr lang="ko-KR" alt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은 기계 안에서 세가지 온도 사이클을 통해 진행된다</a:t>
            </a:r>
            <a:r>
              <a:rPr lang="en-US" altLang="ko-KR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endParaRPr lang="en-US" altLang="ko-KR" sz="2800" b="0" i="0" u="none" strike="noStrike" dirty="0">
              <a:solidFill>
                <a:srgbClr val="C0504D"/>
              </a:solidFill>
              <a:effectLst/>
              <a:latin typeface="Noto Sans Symbol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F8EEA15-A736-7C75-CC47-997AB0A13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2119" y="2258675"/>
            <a:ext cx="2790399" cy="31391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5273F27-98BB-3E73-03A9-9323F42D1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00" y="547412"/>
            <a:ext cx="8982394" cy="13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9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D63EC4F-C8A3-D20D-0ADF-1A8E4EB6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3" y="528812"/>
            <a:ext cx="6279424" cy="1079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BB98CA-0E24-7D1C-06C0-89A2662C5E09}"/>
              </a:ext>
            </a:extLst>
          </p:cNvPr>
          <p:cNvSpPr txBox="1"/>
          <p:nvPr/>
        </p:nvSpPr>
        <p:spPr>
          <a:xfrm>
            <a:off x="973456" y="1504861"/>
            <a:ext cx="9906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ko-KR" sz="2400" dirty="0"/>
              <a:t> PCR </a:t>
            </a:r>
            <a:r>
              <a:rPr lang="ko-KR" altLang="en-US" sz="2400" dirty="0"/>
              <a:t>시료 튜브 제작</a:t>
            </a:r>
            <a:endParaRPr lang="en-US" altLang="ko-KR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C2BC9-162D-02CF-BC69-562F72527807}"/>
              </a:ext>
            </a:extLst>
          </p:cNvPr>
          <p:cNvSpPr txBox="1"/>
          <p:nvPr/>
        </p:nvSpPr>
        <p:spPr>
          <a:xfrm>
            <a:off x="1142981" y="2101220"/>
            <a:ext cx="99060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sz="2400" dirty="0"/>
              <a:t>50uL PCR </a:t>
            </a:r>
            <a:r>
              <a:rPr lang="en-US" altLang="ko-KR" sz="2400" dirty="0" err="1"/>
              <a:t>primix</a:t>
            </a:r>
            <a:r>
              <a:rPr lang="ko-KR" altLang="en-US" sz="2400" dirty="0"/>
              <a:t> </a:t>
            </a:r>
            <a:r>
              <a:rPr lang="en-US" altLang="ko-KR" sz="2400" dirty="0"/>
              <a:t>tube</a:t>
            </a:r>
            <a:r>
              <a:rPr lang="ko-KR" altLang="en-US" sz="2400" dirty="0"/>
              <a:t>에 </a:t>
            </a:r>
            <a:r>
              <a:rPr lang="en-US" altLang="ko-KR" sz="2400" dirty="0"/>
              <a:t>D.W 40uL, PTC primer F/R </a:t>
            </a:r>
            <a:r>
              <a:rPr lang="ko-KR" altLang="en-US" sz="2400" dirty="0"/>
              <a:t>각 </a:t>
            </a:r>
            <a:r>
              <a:rPr lang="en-US" altLang="ko-KR" sz="2400" dirty="0"/>
              <a:t>2.5uL</a:t>
            </a:r>
            <a:r>
              <a:rPr lang="ko-KR" altLang="en-US" sz="2400" dirty="0"/>
              <a:t>씩을 넣고</a:t>
            </a:r>
            <a:r>
              <a:rPr lang="en-US" altLang="ko-KR" sz="2400" dirty="0"/>
              <a:t> </a:t>
            </a:r>
            <a:r>
              <a:rPr lang="ko-KR" altLang="en-US" sz="2400" dirty="0"/>
              <a:t>시료가</a:t>
            </a:r>
            <a:r>
              <a:rPr lang="en-US" altLang="ko-KR" sz="2400" dirty="0"/>
              <a:t> </a:t>
            </a:r>
            <a:r>
              <a:rPr lang="ko-KR" altLang="en-US" sz="2400" dirty="0"/>
              <a:t>잘 녹을 수 있도록 </a:t>
            </a:r>
            <a:r>
              <a:rPr lang="en-US" altLang="ko-KR" sz="2400" dirty="0"/>
              <a:t>tapping mix</a:t>
            </a:r>
            <a:r>
              <a:rPr lang="ko-KR" altLang="en-US" sz="2400" dirty="0"/>
              <a:t> </a:t>
            </a:r>
            <a:r>
              <a:rPr lang="ko-KR" altLang="en-US" sz="3200" dirty="0">
                <a:solidFill>
                  <a:srgbClr val="FF0000"/>
                </a:solidFill>
              </a:rPr>
              <a:t>☞</a:t>
            </a:r>
            <a:r>
              <a:rPr lang="ko-KR" altLang="en-US" sz="2400" dirty="0"/>
              <a:t> </a:t>
            </a:r>
            <a:r>
              <a:rPr lang="en-US" altLang="ko-KR" sz="2400" b="1" dirty="0"/>
              <a:t>master mix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400" b="1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400" dirty="0"/>
              <a:t>빈 </a:t>
            </a:r>
            <a:r>
              <a:rPr lang="en-US" altLang="ko-KR" sz="2400" dirty="0"/>
              <a:t>PCR</a:t>
            </a:r>
            <a:r>
              <a:rPr lang="ko-KR" altLang="en-US" sz="2400" dirty="0"/>
              <a:t> </a:t>
            </a:r>
            <a:r>
              <a:rPr lang="en-US" altLang="ko-KR" sz="2400" dirty="0"/>
              <a:t>tube</a:t>
            </a:r>
            <a:r>
              <a:rPr lang="ko-KR" altLang="en-US" sz="2400" dirty="0"/>
              <a:t>에 위의 </a:t>
            </a:r>
            <a:r>
              <a:rPr lang="en-US" altLang="ko-KR" sz="2400" dirty="0"/>
              <a:t>master mix</a:t>
            </a:r>
            <a:r>
              <a:rPr lang="ko-KR" altLang="en-US" sz="2400" dirty="0"/>
              <a:t> </a:t>
            </a:r>
            <a:r>
              <a:rPr lang="en-US" altLang="ko-KR" sz="2400" dirty="0"/>
              <a:t>9uL + D.W 1uL </a:t>
            </a:r>
            <a:r>
              <a:rPr lang="ko-KR" altLang="en-US" sz="2400" dirty="0"/>
              <a:t>주입</a:t>
            </a:r>
            <a:r>
              <a:rPr lang="en-US" altLang="ko-KR" sz="2400" dirty="0"/>
              <a:t> </a:t>
            </a:r>
            <a:r>
              <a:rPr lang="ko-KR" altLang="en-US" sz="2400" dirty="0"/>
              <a:t>후 뚜껑에 </a:t>
            </a:r>
            <a:r>
              <a:rPr lang="en-US" altLang="ko-KR" sz="2400" dirty="0"/>
              <a:t>‘</a:t>
            </a:r>
            <a:r>
              <a:rPr lang="en-US" altLang="ko-KR" sz="2400" dirty="0" err="1"/>
              <a:t>tDNA</a:t>
            </a:r>
            <a:r>
              <a:rPr lang="en-US" altLang="ko-KR" sz="2400" dirty="0"/>
              <a:t> X’</a:t>
            </a:r>
            <a:r>
              <a:rPr lang="ko-KR" altLang="en-US" sz="2400" dirty="0"/>
              <a:t>로 표기</a:t>
            </a:r>
            <a:endParaRPr lang="en-US" altLang="ko-KR" sz="2400" dirty="0"/>
          </a:p>
          <a:p>
            <a:pPr marL="457200" indent="-457200">
              <a:buAutoNum type="arabicPeriod"/>
            </a:pP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97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141CFA-D7A0-C3B0-CCF1-F09030EF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Ⅱ. </a:t>
            </a:r>
            <a:r>
              <a:rPr lang="ko-KR" altLang="en-US" sz="28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실험  내용</a:t>
            </a:r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5002ED-BBF2-C384-E46A-9DAA7C5F4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2200" dirty="0"/>
              <a:t>추출된 나의 </a:t>
            </a:r>
            <a:r>
              <a:rPr lang="en-US" altLang="ko-KR" sz="2200" dirty="0"/>
              <a:t>DNA</a:t>
            </a:r>
            <a:r>
              <a:rPr lang="ko-KR" altLang="en-US" sz="2200" dirty="0"/>
              <a:t>를 이용하여 </a:t>
            </a:r>
            <a:r>
              <a:rPr lang="en-US" altLang="ko-KR" sz="2200" dirty="0"/>
              <a:t>PTC</a:t>
            </a:r>
            <a:r>
              <a:rPr lang="ko-KR" altLang="en-US" sz="2200" dirty="0"/>
              <a:t> 쓴맛수용체 유전자의 일부</a:t>
            </a:r>
            <a:r>
              <a:rPr lang="en-US" altLang="ko-KR" sz="2200" dirty="0"/>
              <a:t>(</a:t>
            </a:r>
            <a:r>
              <a:rPr lang="ko-KR" altLang="en-US" sz="2200" dirty="0"/>
              <a:t>변이 발생 구간 </a:t>
            </a:r>
            <a:r>
              <a:rPr lang="en-US" altLang="ko-KR" sz="2200" dirty="0"/>
              <a:t>221bp)</a:t>
            </a:r>
            <a:r>
              <a:rPr lang="ko-KR" altLang="en-US" sz="2200" dirty="0"/>
              <a:t>를 </a:t>
            </a:r>
            <a:r>
              <a:rPr lang="en-US" altLang="ko-KR" sz="2200" dirty="0"/>
              <a:t>PCR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2200" dirty="0"/>
              <a:t>PCR</a:t>
            </a:r>
            <a:r>
              <a:rPr lang="ko-KR" altLang="en-US" sz="2200" dirty="0"/>
              <a:t>의 원리 학습을 위해 </a:t>
            </a:r>
            <a:r>
              <a:rPr lang="en-US" altLang="ko-KR" sz="2200" dirty="0"/>
              <a:t>PCR </a:t>
            </a:r>
            <a:r>
              <a:rPr lang="ko-KR" altLang="en-US" sz="2200" dirty="0"/>
              <a:t>실험군을 </a:t>
            </a:r>
            <a:r>
              <a:rPr lang="en-US" altLang="ko-KR" sz="2200" dirty="0"/>
              <a:t>PCR</a:t>
            </a:r>
            <a:r>
              <a:rPr lang="ko-KR" altLang="en-US" sz="2200" dirty="0"/>
              <a:t> </a:t>
            </a:r>
            <a:r>
              <a:rPr lang="en-US" altLang="ko-KR" sz="2200" dirty="0"/>
              <a:t>0</a:t>
            </a:r>
            <a:r>
              <a:rPr lang="ko-KR" altLang="en-US" sz="2200" dirty="0"/>
              <a:t>회</a:t>
            </a:r>
            <a:r>
              <a:rPr lang="en-US" altLang="ko-KR" sz="2200" dirty="0"/>
              <a:t>, PCR</a:t>
            </a:r>
            <a:r>
              <a:rPr lang="ko-KR" altLang="en-US" sz="2200" dirty="0"/>
              <a:t> </a:t>
            </a:r>
            <a:r>
              <a:rPr lang="en-US" altLang="ko-KR" sz="2200" dirty="0"/>
              <a:t>10</a:t>
            </a:r>
            <a:r>
              <a:rPr lang="ko-KR" altLang="en-US" sz="2200" dirty="0"/>
              <a:t>회</a:t>
            </a:r>
            <a:r>
              <a:rPr lang="en-US" altLang="ko-KR" sz="2200" dirty="0"/>
              <a:t>, PCR</a:t>
            </a:r>
            <a:r>
              <a:rPr lang="ko-KR" altLang="en-US" sz="2200" dirty="0"/>
              <a:t> </a:t>
            </a:r>
            <a:r>
              <a:rPr lang="en-US" altLang="ko-KR" sz="2200" dirty="0"/>
              <a:t>20</a:t>
            </a:r>
            <a:r>
              <a:rPr lang="ko-KR" altLang="en-US" sz="2200" dirty="0"/>
              <a:t>회</a:t>
            </a:r>
            <a:r>
              <a:rPr lang="en-US" altLang="ko-KR" sz="2200" dirty="0"/>
              <a:t>, PCR</a:t>
            </a:r>
            <a:r>
              <a:rPr lang="ko-KR" altLang="en-US" sz="2200" dirty="0"/>
              <a:t> </a:t>
            </a:r>
            <a:r>
              <a:rPr lang="en-US" altLang="ko-KR" sz="2200" dirty="0"/>
              <a:t>30</a:t>
            </a:r>
            <a:r>
              <a:rPr lang="ko-KR" altLang="en-US" sz="2200" dirty="0"/>
              <a:t>회</a:t>
            </a:r>
            <a:r>
              <a:rPr lang="en-US" altLang="ko-KR" sz="2200" dirty="0"/>
              <a:t>, template DNA </a:t>
            </a:r>
            <a:r>
              <a:rPr lang="ko-KR" altLang="en-US" sz="2200" dirty="0" err="1"/>
              <a:t>미첨가</a:t>
            </a:r>
            <a:r>
              <a:rPr lang="ko-KR" altLang="en-US" sz="2200" dirty="0"/>
              <a:t> </a:t>
            </a:r>
            <a:r>
              <a:rPr lang="en-US" altLang="ko-KR" sz="2200" dirty="0"/>
              <a:t>PCR 30</a:t>
            </a:r>
            <a:r>
              <a:rPr lang="ko-KR" altLang="en-US" sz="2200" dirty="0"/>
              <a:t>회의 </a:t>
            </a:r>
            <a:r>
              <a:rPr lang="en-US" altLang="ko-KR" sz="2200" dirty="0"/>
              <a:t>5</a:t>
            </a:r>
            <a:r>
              <a:rPr lang="ko-KR" altLang="en-US" sz="2200" dirty="0"/>
              <a:t>개 실험 </a:t>
            </a:r>
            <a:r>
              <a:rPr lang="en-US" altLang="ko-KR" sz="2200" dirty="0"/>
              <a:t>tube</a:t>
            </a:r>
            <a:r>
              <a:rPr lang="ko-KR" altLang="en-US" sz="2200" dirty="0"/>
              <a:t>를 제작</a:t>
            </a:r>
            <a:endParaRPr lang="en-US" altLang="ko-KR" sz="22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2200" dirty="0"/>
              <a:t>PCR</a:t>
            </a:r>
            <a:r>
              <a:rPr lang="ko-KR" altLang="en-US" sz="2200" dirty="0"/>
              <a:t>결과물을 </a:t>
            </a:r>
            <a:r>
              <a:rPr lang="ko-KR" altLang="en-US" sz="2200" dirty="0" err="1"/>
              <a:t>전기영동하고</a:t>
            </a:r>
            <a:r>
              <a:rPr lang="ko-KR" altLang="en-US" sz="2200" dirty="0"/>
              <a:t> </a:t>
            </a:r>
            <a:r>
              <a:rPr lang="en-US" altLang="ko-KR" sz="2200" dirty="0"/>
              <a:t>UV</a:t>
            </a:r>
            <a:r>
              <a:rPr lang="ko-KR" altLang="en-US" sz="2200" dirty="0"/>
              <a:t>로 결과 확인</a:t>
            </a:r>
            <a:endParaRPr lang="en-US" altLang="ko-KR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200" dirty="0"/>
              <a:t> 연계 실험으로 </a:t>
            </a:r>
            <a:r>
              <a:rPr lang="ko-KR" altLang="en-US" sz="2200" dirty="0">
                <a:solidFill>
                  <a:srgbClr val="FF0000"/>
                </a:solidFill>
              </a:rPr>
              <a:t>세제를 이용한 구강세포 </a:t>
            </a:r>
            <a:r>
              <a:rPr lang="en-US" altLang="ko-KR" sz="2200" dirty="0">
                <a:solidFill>
                  <a:srgbClr val="FF0000"/>
                </a:solidFill>
              </a:rPr>
              <a:t>DNA</a:t>
            </a:r>
            <a:r>
              <a:rPr lang="ko-KR" altLang="en-US" sz="2200" dirty="0">
                <a:solidFill>
                  <a:srgbClr val="FF0000"/>
                </a:solidFill>
              </a:rPr>
              <a:t>추출</a:t>
            </a:r>
            <a:r>
              <a:rPr lang="en-US" altLang="ko-KR" sz="2200" dirty="0"/>
              <a:t>, </a:t>
            </a:r>
            <a:r>
              <a:rPr lang="ko-KR" altLang="en-US" sz="2200" dirty="0"/>
              <a:t>제한효소</a:t>
            </a:r>
            <a:r>
              <a:rPr lang="en-US" altLang="ko-KR" sz="2200" dirty="0"/>
              <a:t>(</a:t>
            </a:r>
            <a:r>
              <a:rPr lang="en-US" altLang="ko-KR" sz="2200" i="1" dirty="0"/>
              <a:t>Hae III </a:t>
            </a:r>
            <a:r>
              <a:rPr lang="en-US" altLang="ko-KR" sz="2200" dirty="0"/>
              <a:t>)</a:t>
            </a:r>
            <a:r>
              <a:rPr lang="ko-KR" altLang="en-US" sz="2200" dirty="0"/>
              <a:t>를</a:t>
            </a:r>
            <a:r>
              <a:rPr lang="en-US" altLang="ko-KR" sz="2200" dirty="0"/>
              <a:t> </a:t>
            </a:r>
            <a:r>
              <a:rPr lang="ko-KR" altLang="en-US" sz="2200" dirty="0"/>
              <a:t>이용한 </a:t>
            </a:r>
            <a:r>
              <a:rPr lang="en-US" altLang="ko-KR" sz="2200" dirty="0">
                <a:solidFill>
                  <a:srgbClr val="FF0000"/>
                </a:solidFill>
              </a:rPr>
              <a:t>PTC </a:t>
            </a:r>
            <a:r>
              <a:rPr lang="ko-KR" altLang="en-US" sz="2200" dirty="0">
                <a:solidFill>
                  <a:srgbClr val="FF0000"/>
                </a:solidFill>
              </a:rPr>
              <a:t>유전자형</a:t>
            </a:r>
            <a:r>
              <a:rPr lang="en-US" altLang="ko-KR" sz="2200" dirty="0">
                <a:solidFill>
                  <a:srgbClr val="FF0000"/>
                </a:solidFill>
              </a:rPr>
              <a:t>(TT,</a:t>
            </a:r>
            <a:r>
              <a:rPr lang="ko-KR" altLang="en-US" sz="2200" dirty="0">
                <a:solidFill>
                  <a:srgbClr val="FF0000"/>
                </a:solidFill>
              </a:rPr>
              <a:t> </a:t>
            </a:r>
            <a:r>
              <a:rPr lang="en-US" altLang="ko-KR" sz="2200" dirty="0">
                <a:solidFill>
                  <a:srgbClr val="FF0000"/>
                </a:solidFill>
              </a:rPr>
              <a:t>Tt,</a:t>
            </a:r>
            <a:r>
              <a:rPr lang="ko-KR" altLang="en-US" sz="2200" dirty="0">
                <a:solidFill>
                  <a:srgbClr val="FF0000"/>
                </a:solidFill>
              </a:rPr>
              <a:t> </a:t>
            </a:r>
            <a:r>
              <a:rPr lang="en-US" altLang="ko-KR" sz="2200" dirty="0" err="1">
                <a:solidFill>
                  <a:srgbClr val="FF0000"/>
                </a:solidFill>
              </a:rPr>
              <a:t>tt</a:t>
            </a:r>
            <a:r>
              <a:rPr lang="en-US" altLang="ko-KR" sz="2200" dirty="0">
                <a:solidFill>
                  <a:srgbClr val="FF0000"/>
                </a:solidFill>
              </a:rPr>
              <a:t>) </a:t>
            </a:r>
            <a:r>
              <a:rPr lang="ko-KR" altLang="en-US" sz="2200" dirty="0">
                <a:solidFill>
                  <a:srgbClr val="FF0000"/>
                </a:solidFill>
              </a:rPr>
              <a:t>탐색 </a:t>
            </a:r>
            <a:r>
              <a:rPr lang="ko-KR" altLang="en-US" sz="2200" dirty="0"/>
              <a:t>실험까지 할 수 있다</a:t>
            </a:r>
            <a:r>
              <a:rPr lang="en-US" altLang="ko-KR" sz="2200" dirty="0"/>
              <a:t>.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57768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8C4F3-FF59-25FC-1144-451FEC4E39FC}"/>
              </a:ext>
            </a:extLst>
          </p:cNvPr>
          <p:cNvSpPr txBox="1"/>
          <p:nvPr/>
        </p:nvSpPr>
        <p:spPr>
          <a:xfrm>
            <a:off x="1062134" y="1224106"/>
            <a:ext cx="10470503" cy="4268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나머지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36uL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의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master mix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template DNA 4uL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를 넣고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tapping mix.</a:t>
            </a:r>
          </a:p>
          <a:p>
            <a:pPr marR="0" lvl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4.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미니원심분리기로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2~3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초간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PCR tube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를 돌려 시료를 바닥으로 </a:t>
            </a:r>
            <a:endParaRPr lang="en-US" altLang="ko-KR" sz="240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5.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개의 빈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PCR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tube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뚜껑에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네임펜으로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10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20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30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회로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라벨링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6.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각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PCR tube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master mix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10uL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씩 주입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마지막에 </a:t>
            </a: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master</a:t>
            </a:r>
            <a:r>
              <a:rPr lang="ko-KR" altLang="en-US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mix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액이 모자랄 수 있으므로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회를 가장 나중에 주입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91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0835AF-4820-DCEA-7FFD-4625A0D373F8}"/>
              </a:ext>
            </a:extLst>
          </p:cNvPr>
          <p:cNvSpPr txBox="1"/>
          <p:nvPr/>
        </p:nvSpPr>
        <p:spPr>
          <a:xfrm>
            <a:off x="851029" y="406395"/>
            <a:ext cx="10476333" cy="569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u"/>
            </a:pP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핸드 </a:t>
            </a:r>
            <a:r>
              <a:rPr lang="en-US" altLang="ko-KR" sz="28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UF PCR</a:t>
            </a:r>
            <a:r>
              <a:rPr lang="ko-KR" altLang="en-US" sz="28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방법</a:t>
            </a:r>
            <a:endParaRPr lang="en-US" altLang="ko-KR" sz="2800" kern="0" spc="0" dirty="0">
              <a:solidFill>
                <a:srgbClr val="00000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고속 핸드 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PCR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용 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20uL</a:t>
            </a:r>
            <a:r>
              <a:rPr kumimoji="0" lang="ko-KR" alt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피펫팁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 튜브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제작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 : 20uL </a:t>
            </a:r>
            <a:r>
              <a:rPr kumimoji="0" lang="ko-KR" alt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피펫팁의</a:t>
            </a:r>
            <a:r>
              <a:rPr kumimoji="0" lang="ko-KR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 끝부분을 라이터로 살짝 녹여 손으로 눌러 붙이고 다시한번 끝부분에 불을 가까이 하여 끝부분이 둥글게 막히도록 마무리</a:t>
            </a: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261620" marR="0" indent="-261620" algn="just" fontAlgn="base" latinLnBrk="1">
              <a:lnSpc>
                <a:spcPct val="150000"/>
              </a:lnSpc>
              <a:buNone/>
            </a:pPr>
            <a:r>
              <a:rPr lang="en-US" altLang="ko-KR" sz="2400" kern="0" dirty="0">
                <a:solidFill>
                  <a:srgbClr val="000000"/>
                </a:solidFill>
                <a:ea typeface="충북대70주년체 Regular" panose="020B0000000000000000" pitchFamily="50" charset="-127"/>
              </a:rPr>
              <a:t>2.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피펫팁튜브</a:t>
            </a:r>
            <a:r>
              <a:rPr lang="ko-KR" altLang="en-US" sz="2400" kern="0" dirty="0" err="1">
                <a:solidFill>
                  <a:srgbClr val="000000"/>
                </a:solidFill>
                <a:ea typeface="충북대70주년체 Regular" panose="020B0000000000000000" pitchFamily="50" charset="-127"/>
              </a:rPr>
              <a:t>에</a:t>
            </a:r>
            <a:r>
              <a:rPr lang="ko-KR" altLang="en-US" sz="2400" kern="0" dirty="0">
                <a:solidFill>
                  <a:srgbClr val="000000"/>
                </a:solidFill>
                <a:ea typeface="충북대70주년체 Regular" panose="020B0000000000000000" pitchFamily="50" charset="-127"/>
              </a:rPr>
              <a:t> 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PCR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시료를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10uL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씩 주입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,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입구는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파라필름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조각으로 잘 눌러 밀봉</a:t>
            </a:r>
            <a:endParaRPr lang="ko-KR" altLang="en-US" sz="2400" kern="0" spc="0" dirty="0">
              <a:solidFill>
                <a:srgbClr val="000000"/>
              </a:solidFill>
              <a:effectLst/>
            </a:endParaRPr>
          </a:p>
          <a:p>
            <a:pPr marL="402590" marR="0" indent="-402590" algn="just" fontAlgn="base" latinLnBrk="1">
              <a:lnSpc>
                <a:spcPct val="150000"/>
              </a:lnSpc>
              <a:buNone/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※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시료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주입시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시료가 튜브 중간에 머물러 있는 것이 정상이며 만약 주입된 시료가 바닥 가까이까지 내려가면 해당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피펫팁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튜브는 바닥에 구멍이 있는 불량</a:t>
            </a:r>
            <a:endParaRPr lang="en-US" altLang="ko-KR" sz="2400" kern="0" spc="0" dirty="0">
              <a:solidFill>
                <a:srgbClr val="000000"/>
              </a:solidFill>
              <a:effectLst/>
              <a:ea typeface="충북대70주년체 Regular" panose="020B0000000000000000" pitchFamily="50" charset="-127"/>
            </a:endParaRPr>
          </a:p>
          <a:p>
            <a:pPr marL="402590" marR="0" indent="-402590" algn="just" fontAlgn="base" latinLnBrk="1">
              <a:lnSpc>
                <a:spcPct val="150000"/>
              </a:lnSpc>
              <a:buNone/>
            </a:pPr>
            <a:r>
              <a:rPr lang="en-US" altLang="ko-KR" sz="2400" kern="0" dirty="0">
                <a:solidFill>
                  <a:srgbClr val="000000"/>
                </a:solidFill>
                <a:ea typeface="충북대70주년체 Regular" panose="020B0000000000000000" pitchFamily="50" charset="-127"/>
              </a:rPr>
              <a:t>3.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200uL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튜브용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마이크로쎈트리퓨지에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시료를 주입한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피펫팁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튜브를 넣고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2~3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초간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원심분리하여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PCR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시료를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피펫팁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튜브의 바닥 뾰족한 부분으로 내린다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.</a:t>
            </a:r>
            <a:endParaRPr lang="ko-KR" altLang="en-US" sz="2400" kern="0" spc="0" dirty="0">
              <a:solidFill>
                <a:srgbClr val="000000"/>
              </a:solidFill>
              <a:effectLst/>
            </a:endParaRPr>
          </a:p>
          <a:p>
            <a:pPr marL="255270" marR="0" indent="-255270" algn="just" fontAlgn="base" latinLnBrk="1">
              <a:lnSpc>
                <a:spcPct val="150000"/>
              </a:lnSpc>
            </a:pP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4.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피펫팁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 튜브를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floating rack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에 끼운다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ea typeface="충북대70주년체 Regular" panose="020B0000000000000000" pitchFamily="50" charset="-127"/>
              </a:rPr>
              <a:t>.</a:t>
            </a:r>
            <a:endParaRPr lang="ko-KR" altLang="en-US" sz="24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5945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724493FD-51D0-D3CE-6C50-7AF574F53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216104"/>
              </p:ext>
            </p:extLst>
          </p:nvPr>
        </p:nvGraphicFramePr>
        <p:xfrm>
          <a:off x="1245607" y="1351072"/>
          <a:ext cx="9700785" cy="4559932"/>
        </p:xfrm>
        <a:graphic>
          <a:graphicData uri="http://schemas.openxmlformats.org/drawingml/2006/table">
            <a:tbl>
              <a:tblPr/>
              <a:tblGrid>
                <a:gridCol w="1074546">
                  <a:extLst>
                    <a:ext uri="{9D8B030D-6E8A-4147-A177-3AD203B41FA5}">
                      <a16:colId xmlns:a16="http://schemas.microsoft.com/office/drawing/2014/main" val="548149036"/>
                    </a:ext>
                  </a:extLst>
                </a:gridCol>
                <a:gridCol w="792033">
                  <a:extLst>
                    <a:ext uri="{9D8B030D-6E8A-4147-A177-3AD203B41FA5}">
                      <a16:colId xmlns:a16="http://schemas.microsoft.com/office/drawing/2014/main" val="3519666231"/>
                    </a:ext>
                  </a:extLst>
                </a:gridCol>
                <a:gridCol w="1178736">
                  <a:extLst>
                    <a:ext uri="{9D8B030D-6E8A-4147-A177-3AD203B41FA5}">
                      <a16:colId xmlns:a16="http://schemas.microsoft.com/office/drawing/2014/main" val="3322519931"/>
                    </a:ext>
                  </a:extLst>
                </a:gridCol>
                <a:gridCol w="1178736">
                  <a:extLst>
                    <a:ext uri="{9D8B030D-6E8A-4147-A177-3AD203B41FA5}">
                      <a16:colId xmlns:a16="http://schemas.microsoft.com/office/drawing/2014/main" val="4151243143"/>
                    </a:ext>
                  </a:extLst>
                </a:gridCol>
                <a:gridCol w="1074546">
                  <a:extLst>
                    <a:ext uri="{9D8B030D-6E8A-4147-A177-3AD203B41FA5}">
                      <a16:colId xmlns:a16="http://schemas.microsoft.com/office/drawing/2014/main" val="1770754247"/>
                    </a:ext>
                  </a:extLst>
                </a:gridCol>
                <a:gridCol w="2201094">
                  <a:extLst>
                    <a:ext uri="{9D8B030D-6E8A-4147-A177-3AD203B41FA5}">
                      <a16:colId xmlns:a16="http://schemas.microsoft.com/office/drawing/2014/main" val="240340228"/>
                    </a:ext>
                  </a:extLst>
                </a:gridCol>
                <a:gridCol w="2201094">
                  <a:extLst>
                    <a:ext uri="{9D8B030D-6E8A-4147-A177-3AD203B41FA5}">
                      <a16:colId xmlns:a16="http://schemas.microsoft.com/office/drawing/2014/main" val="517546878"/>
                    </a:ext>
                  </a:extLst>
                </a:gridCol>
              </a:tblGrid>
              <a:tr h="483078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b="1" kern="0" spc="0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stage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4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b="1" kern="0" spc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cycle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4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b="1" kern="0" spc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step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4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ko-KR" altLang="en-US" sz="1800" b="1" kern="0" spc="0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온도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4C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buNone/>
                      </a:pPr>
                      <a:r>
                        <a:rPr lang="en-US" sz="2400" b="1" kern="0" spc="0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time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4CD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buNone/>
                      </a:pPr>
                      <a:r>
                        <a:rPr lang="en-US" sz="1800" b="1" kern="0" spc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826055"/>
                  </a:ext>
                </a:extLst>
              </a:tr>
              <a:tr h="6338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buNone/>
                      </a:pPr>
                      <a:r>
                        <a:rPr lang="ko-KR" altLang="en-US" sz="1800" b="1" kern="0" spc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 </a:t>
                      </a:r>
                      <a:r>
                        <a:rPr lang="en-US" sz="1800" b="1" kern="0" spc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PCR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64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buNone/>
                      </a:pPr>
                      <a:r>
                        <a:rPr lang="en-US" sz="1800" b="1" kern="0" spc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UF-PCR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E2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951374"/>
                  </a:ext>
                </a:extLst>
              </a:tr>
              <a:tr h="561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92℃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5min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90s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pre-denaturation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41746"/>
                  </a:ext>
                </a:extLst>
              </a:tr>
              <a:tr h="561228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92℃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30s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4s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denaturation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598741"/>
                  </a:ext>
                </a:extLst>
              </a:tr>
              <a:tr h="5612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64℃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45s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6s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annealing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50843"/>
                  </a:ext>
                </a:extLst>
              </a:tr>
              <a:tr h="5612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72℃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45s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10s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extending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80049"/>
                  </a:ext>
                </a:extLst>
              </a:tr>
              <a:tr h="561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72℃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5min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60s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after-extending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24259"/>
                  </a:ext>
                </a:extLst>
              </a:tr>
              <a:tr h="5612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4℃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∞ (hold)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∞ (hold)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buNone/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DNA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냉동보관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207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48A2A7B-FADD-6678-73D1-DFA35D027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B1153DE8-0F5F-6C06-1666-D7CEED8E2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5606" y="704741"/>
            <a:ext cx="9700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4000" dirty="0">
                <a:solidFill>
                  <a:srgbClr val="FF0000"/>
                </a:solidFill>
              </a:rPr>
              <a:t>PCR protocol</a:t>
            </a:r>
          </a:p>
        </p:txBody>
      </p:sp>
    </p:spTree>
    <p:extLst>
      <p:ext uri="{BB962C8B-B14F-4D97-AF65-F5344CB8AC3E}">
        <p14:creationId xmlns:p14="http://schemas.microsoft.com/office/powerpoint/2010/main" val="279901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C3EB0-A624-2A2C-E62B-FAE53EEF15FF}"/>
              </a:ext>
            </a:extLst>
          </p:cNvPr>
          <p:cNvSpPr txBox="1"/>
          <p:nvPr/>
        </p:nvSpPr>
        <p:spPr>
          <a:xfrm>
            <a:off x="952108" y="860344"/>
            <a:ext cx="10159738" cy="60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0" marR="0" indent="-603250" algn="just" fontAlgn="base" latinLnBrk="1">
              <a:lnSpc>
                <a:spcPct val="160000"/>
              </a:lnSpc>
              <a:buNone/>
            </a:pP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2.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세 개의  항온수조를  이용한 고속  핸드 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  </a:t>
            </a:r>
            <a:r>
              <a:rPr lang="en-US" altLang="ko-KR" b="1" kern="0" spc="0" dirty="0">
                <a:solidFill>
                  <a:srgbClr val="0000FF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  <a:hlinkClick r:id="rId2"/>
              </a:rPr>
              <a:t>https://youtu.be/W-9HILO0CtE</a:t>
            </a:r>
            <a:endParaRPr lang="ko-KR" altLang="en-US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E8A4AF1-E26C-B78F-B89A-4E19A157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785" y="2171965"/>
            <a:ext cx="2095107" cy="251406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D5EA29-9E03-A6EF-20D5-5F0542F21C31}"/>
              </a:ext>
            </a:extLst>
          </p:cNvPr>
          <p:cNvSpPr txBox="1"/>
          <p:nvPr/>
        </p:nvSpPr>
        <p:spPr>
          <a:xfrm>
            <a:off x="952108" y="1931207"/>
            <a:ext cx="7491167" cy="355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020" marR="0" indent="-287020" algn="just" fontAlgn="base" latinLnBrk="1">
              <a:lnSpc>
                <a:spcPct val="16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세 개의 항온 수조를 이용하여 손으로 직접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 tube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를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denaturation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온도 수조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, annealing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온도 수조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, extending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온도 수조를 차례로 짧게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30~40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회 반복 이동하여 약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25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분 내외의 짧은 시간에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이 완료될 수 있도록 하는 것으로  빠른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을 위해 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PCR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결과물의 크기를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200bp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정도가  되도록 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primer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를 설계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534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F77ABA-0538-E12D-0D7E-82D286EAC528}"/>
              </a:ext>
            </a:extLst>
          </p:cNvPr>
          <p:cNvSpPr txBox="1"/>
          <p:nvPr/>
        </p:nvSpPr>
        <p:spPr>
          <a:xfrm>
            <a:off x="775355" y="597758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/>
              <a:t>고속 핸드 </a:t>
            </a:r>
            <a:r>
              <a:rPr lang="en-US" altLang="ko-KR" sz="3600" dirty="0"/>
              <a:t>PCR </a:t>
            </a:r>
            <a:r>
              <a:rPr lang="ko-KR" altLang="en-US" sz="3600" dirty="0"/>
              <a:t>준비물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E7743-E05F-9363-DC9C-CA1233DFD168}"/>
              </a:ext>
            </a:extLst>
          </p:cNvPr>
          <p:cNvSpPr txBox="1"/>
          <p:nvPr/>
        </p:nvSpPr>
        <p:spPr>
          <a:xfrm>
            <a:off x="1237268" y="1438926"/>
            <a:ext cx="8821131" cy="4649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항온수조 </a:t>
            </a:r>
            <a:r>
              <a:rPr lang="en-US" altLang="ko-KR" sz="2000" dirty="0"/>
              <a:t>3</a:t>
            </a:r>
            <a:r>
              <a:rPr lang="ko-KR" altLang="en-US" sz="2000" dirty="0"/>
              <a:t>개</a:t>
            </a:r>
            <a:r>
              <a:rPr lang="en-US" altLang="ko-KR" sz="2000" dirty="0"/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손잡이 달린 </a:t>
            </a:r>
            <a:r>
              <a:rPr lang="en-US" altLang="ko-KR" sz="2000" dirty="0"/>
              <a:t>floating rack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고속 핸드 </a:t>
            </a:r>
            <a:r>
              <a:rPr lang="en-US" altLang="ko-KR" sz="2000" dirty="0" err="1"/>
              <a:t>pcr</a:t>
            </a:r>
            <a:r>
              <a:rPr lang="ko-KR" altLang="en-US" sz="2000" dirty="0"/>
              <a:t>용 </a:t>
            </a:r>
            <a:r>
              <a:rPr lang="en-US" altLang="ko-KR" sz="2000" dirty="0"/>
              <a:t>Timer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UF </a:t>
            </a:r>
            <a:r>
              <a:rPr lang="en-US" altLang="ko-KR" sz="2000" dirty="0" err="1"/>
              <a:t>pcr</a:t>
            </a:r>
            <a:r>
              <a:rPr lang="ko-KR" altLang="en-US" sz="2000" dirty="0"/>
              <a:t>용 </a:t>
            </a:r>
            <a:r>
              <a:rPr lang="en-US" altLang="ko-KR" sz="2000" dirty="0"/>
              <a:t>20uL</a:t>
            </a:r>
            <a:r>
              <a:rPr lang="ko-KR" altLang="en-US" sz="2000" dirty="0" err="1"/>
              <a:t>피펫팁</a:t>
            </a:r>
            <a:r>
              <a:rPr lang="ko-KR" altLang="en-US" sz="2000" dirty="0"/>
              <a:t> </a:t>
            </a:r>
            <a:r>
              <a:rPr lang="en-US" altLang="ko-KR" sz="2000" dirty="0"/>
              <a:t>microtube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PCR tube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라이터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/>
              <a:t>마이크로피펫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200uL</a:t>
            </a:r>
            <a:r>
              <a:rPr lang="ko-KR" altLang="en-US" sz="2000" dirty="0"/>
              <a:t>튜브용 </a:t>
            </a:r>
            <a:r>
              <a:rPr lang="ko-KR" altLang="en-US" sz="2000" dirty="0" err="1"/>
              <a:t>마이크로쎈트리퓨지</a:t>
            </a:r>
            <a:endParaRPr lang="en-US" altLang="ko-KR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parafilm </a:t>
            </a:r>
            <a:r>
              <a:rPr lang="ko-KR" altLang="en-US" sz="2000" dirty="0"/>
              <a:t>조각</a:t>
            </a:r>
            <a:r>
              <a:rPr lang="en-US" altLang="ko-KR" sz="2000" dirty="0"/>
              <a:t>(10*10mm)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/>
              <a:t>PCR</a:t>
            </a:r>
            <a:r>
              <a:rPr lang="ko-KR" altLang="en-US" sz="2000" dirty="0"/>
              <a:t>시료</a:t>
            </a:r>
          </a:p>
        </p:txBody>
      </p:sp>
    </p:spTree>
    <p:extLst>
      <p:ext uri="{BB962C8B-B14F-4D97-AF65-F5344CB8AC3E}">
        <p14:creationId xmlns:p14="http://schemas.microsoft.com/office/powerpoint/2010/main" val="2060593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E34438-96F7-8E6A-F6D3-2B4F1514C516}"/>
              </a:ext>
            </a:extLst>
          </p:cNvPr>
          <p:cNvSpPr txBox="1"/>
          <p:nvPr/>
        </p:nvSpPr>
        <p:spPr>
          <a:xfrm>
            <a:off x="520045" y="478161"/>
            <a:ext cx="1115190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FF0000"/>
                </a:solidFill>
              </a:rPr>
              <a:t>고속 핸드 </a:t>
            </a:r>
            <a:r>
              <a:rPr lang="en-US" altLang="ko-KR" sz="2800" dirty="0">
                <a:solidFill>
                  <a:srgbClr val="FF0000"/>
                </a:solidFill>
              </a:rPr>
              <a:t>PCR</a:t>
            </a:r>
            <a:r>
              <a:rPr lang="ko-KR" altLang="en-US" sz="2800" dirty="0">
                <a:solidFill>
                  <a:srgbClr val="FF0000"/>
                </a:solidFill>
              </a:rPr>
              <a:t>용 실험 도구 제작법 </a:t>
            </a:r>
            <a:r>
              <a:rPr lang="en-US" altLang="ko-KR" sz="2400" dirty="0">
                <a:solidFill>
                  <a:schemeClr val="accent1"/>
                </a:solidFill>
                <a:hlinkClick r:id="rId3"/>
              </a:rPr>
              <a:t>https://youtu.be/04z7AmVUX8Q</a:t>
            </a:r>
            <a:endParaRPr lang="en-US" altLang="ko-KR" sz="2400" dirty="0">
              <a:solidFill>
                <a:schemeClr val="accent1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/>
              <a:t>항온수조 </a:t>
            </a:r>
            <a:r>
              <a:rPr lang="en-US" altLang="ko-KR" sz="2800" dirty="0"/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 - </a:t>
            </a:r>
            <a:r>
              <a:rPr lang="ko-KR" altLang="en-US" sz="2800" dirty="0"/>
              <a:t>디지털온도조절기와 </a:t>
            </a:r>
            <a:r>
              <a:rPr lang="ko-KR" altLang="en-US" sz="2800" dirty="0" err="1"/>
              <a:t>침수형히터를</a:t>
            </a:r>
            <a:r>
              <a:rPr lang="ko-KR" altLang="en-US" sz="2800" dirty="0"/>
              <a:t> 이용한 항온수조 제작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en-US" altLang="ko-KR" sz="2800" dirty="0"/>
              <a:t> - </a:t>
            </a:r>
            <a:r>
              <a:rPr lang="ko-KR" altLang="en-US" sz="2800" dirty="0"/>
              <a:t>세 개의 비커에 물을 넣고 직접 가열</a:t>
            </a:r>
            <a:r>
              <a:rPr lang="en-US" altLang="ko-KR" sz="2800" dirty="0"/>
              <a:t>,</a:t>
            </a:r>
            <a:r>
              <a:rPr lang="ko-KR" altLang="en-US" sz="2800" dirty="0"/>
              <a:t> 수동으로 온도 유지</a:t>
            </a:r>
            <a:endParaRPr lang="en-US" altLang="ko-KR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800" dirty="0"/>
              <a:t> </a:t>
            </a:r>
            <a:r>
              <a:rPr lang="ko-KR" altLang="en-US" sz="2800" dirty="0"/>
              <a:t>손잡이 달린 </a:t>
            </a:r>
            <a:r>
              <a:rPr lang="en-US" altLang="ko-KR" sz="2800" dirty="0"/>
              <a:t>floating rack </a:t>
            </a:r>
            <a:r>
              <a:rPr lang="ko-KR" altLang="en-US" sz="2800" dirty="0"/>
              <a:t>제작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en-US" altLang="ko-KR" sz="2800" dirty="0"/>
              <a:t> 1. 5mm</a:t>
            </a:r>
            <a:r>
              <a:rPr lang="ko-KR" altLang="en-US" sz="2800" dirty="0"/>
              <a:t>두께의 </a:t>
            </a:r>
            <a:r>
              <a:rPr lang="ko-KR" altLang="en-US" sz="2800" dirty="0" err="1"/>
              <a:t>우드락을</a:t>
            </a:r>
            <a:r>
              <a:rPr lang="ko-KR" altLang="en-US" sz="2800" dirty="0"/>
              <a:t> </a:t>
            </a:r>
            <a:r>
              <a:rPr lang="en-US" altLang="ko-KR" sz="2800" dirty="0"/>
              <a:t>50*30mm</a:t>
            </a:r>
            <a:r>
              <a:rPr lang="ko-KR" altLang="en-US" sz="2800" dirty="0"/>
              <a:t>정도의 크기로 자르고 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en-US" altLang="ko-KR" sz="2800" dirty="0"/>
              <a:t> 2. </a:t>
            </a:r>
            <a:r>
              <a:rPr lang="ko-KR" altLang="en-US" sz="2800" dirty="0"/>
              <a:t>송곳으로 필요한 </a:t>
            </a:r>
            <a:r>
              <a:rPr lang="en-US" altLang="ko-KR" sz="2800" dirty="0"/>
              <a:t>PCR tube</a:t>
            </a:r>
            <a:r>
              <a:rPr lang="ko-KR" altLang="en-US" sz="2800" dirty="0"/>
              <a:t> 구멍 뚫기</a:t>
            </a:r>
            <a:r>
              <a:rPr lang="en-US" altLang="ko-KR" sz="2800" dirty="0"/>
              <a:t>(</a:t>
            </a:r>
            <a:r>
              <a:rPr lang="ko-KR" altLang="en-US" sz="2800" dirty="0"/>
              <a:t>간격은 최소 </a:t>
            </a:r>
            <a:r>
              <a:rPr lang="en-US" altLang="ko-KR" sz="2800" dirty="0"/>
              <a:t>8mm</a:t>
            </a:r>
            <a:r>
              <a:rPr lang="ko-KR" altLang="en-US" sz="2800" dirty="0"/>
              <a:t>이상</a:t>
            </a:r>
            <a:r>
              <a:rPr lang="en-US" altLang="ko-KR" sz="2800" dirty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 3. floating rack </a:t>
            </a:r>
            <a:r>
              <a:rPr lang="ko-KR" altLang="en-US" sz="2800" dirty="0"/>
              <a:t>중앙에 </a:t>
            </a:r>
            <a:r>
              <a:rPr lang="en-US" altLang="ko-KR" sz="2800" dirty="0"/>
              <a:t>200uL</a:t>
            </a:r>
            <a:r>
              <a:rPr lang="ko-KR" altLang="en-US" sz="2800" dirty="0" err="1"/>
              <a:t>피펫팁으로</a:t>
            </a:r>
            <a:r>
              <a:rPr lang="ko-KR" altLang="en-US" sz="2800" dirty="0"/>
              <a:t> 구멍을 뚫어 끼우고 </a:t>
            </a:r>
            <a:r>
              <a:rPr lang="ko-KR" altLang="en-US" sz="2800" dirty="0" err="1"/>
              <a:t>피펫팁</a:t>
            </a:r>
            <a:r>
              <a:rPr lang="ko-KR" altLang="en-US" sz="2800" dirty="0"/>
              <a:t> 끝을 라이터로 </a:t>
            </a:r>
            <a:r>
              <a:rPr lang="en-US" altLang="ko-KR" sz="2800" dirty="0"/>
              <a:t>floating rack </a:t>
            </a:r>
            <a:r>
              <a:rPr lang="ko-KR" altLang="en-US" sz="2800" dirty="0"/>
              <a:t>손잡이 제작</a:t>
            </a:r>
            <a:r>
              <a:rPr lang="en-US" altLang="ko-KR" sz="2800" dirty="0"/>
              <a:t>.</a:t>
            </a:r>
          </a:p>
          <a:p>
            <a:r>
              <a:rPr lang="en-US" altLang="ko-KR" sz="2800" dirty="0"/>
              <a:t>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6327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51DCD3-45F5-14D1-F6FA-3824AD7FB663}"/>
              </a:ext>
            </a:extLst>
          </p:cNvPr>
          <p:cNvSpPr txBox="1"/>
          <p:nvPr/>
        </p:nvSpPr>
        <p:spPr>
          <a:xfrm>
            <a:off x="829307" y="616076"/>
            <a:ext cx="10746608" cy="517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800" dirty="0"/>
              <a:t>고속 핸드 </a:t>
            </a:r>
            <a:r>
              <a:rPr lang="en-US" altLang="ko-KR" sz="2800" dirty="0"/>
              <a:t>PCR</a:t>
            </a:r>
            <a:r>
              <a:rPr lang="ko-KR" altLang="en-US" sz="2800" dirty="0"/>
              <a:t>용 </a:t>
            </a:r>
            <a:r>
              <a:rPr lang="en-US" altLang="ko-KR" sz="2800" dirty="0"/>
              <a:t>20uL</a:t>
            </a:r>
            <a:r>
              <a:rPr lang="ko-KR" altLang="en-US" sz="2800" dirty="0" err="1"/>
              <a:t>피펫팁</a:t>
            </a:r>
            <a:r>
              <a:rPr lang="ko-KR" altLang="en-US" sz="2800" dirty="0"/>
              <a:t> </a:t>
            </a:r>
            <a:r>
              <a:rPr lang="en-US" altLang="ko-KR" sz="2800" dirty="0"/>
              <a:t>microtube </a:t>
            </a:r>
            <a:r>
              <a:rPr lang="ko-KR" altLang="en-US" sz="2800" dirty="0"/>
              <a:t>제작</a:t>
            </a:r>
            <a:endParaRPr lang="en-US" altLang="ko-KR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ko-KR" sz="2800" dirty="0"/>
          </a:p>
          <a:p>
            <a:pPr>
              <a:lnSpc>
                <a:spcPct val="150000"/>
              </a:lnSpc>
            </a:pP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en-US" altLang="ko-KR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800" dirty="0"/>
              <a:t>- 20uL</a:t>
            </a:r>
            <a:r>
              <a:rPr lang="ko-KR" altLang="en-US" sz="2800" dirty="0" err="1"/>
              <a:t>피펫팁의</a:t>
            </a:r>
            <a:r>
              <a:rPr lang="ko-KR" altLang="en-US" sz="2800" dirty="0"/>
              <a:t> 끝부분을 라이터로 살짝 녹여 손으로 눌러 붙이고 다시한번 끝부분에 불을 가까이 하여 끝부분이 둥글게 막히도록 마무리</a:t>
            </a:r>
            <a:r>
              <a:rPr lang="en-US" altLang="ko-KR" sz="2800" dirty="0"/>
              <a:t> </a:t>
            </a:r>
          </a:p>
          <a:p>
            <a:pPr>
              <a:lnSpc>
                <a:spcPct val="150000"/>
              </a:lnSpc>
            </a:pPr>
            <a:endParaRPr lang="en-US" altLang="ko-KR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C286CF-1471-93CF-79FF-D3DB3322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3002" y="1394574"/>
            <a:ext cx="56605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  <a:hlinkClick r:id="rId2"/>
              </a:rPr>
              <a:t>https://youtu.be/04z7AmVUX8Q</a:t>
            </a:r>
            <a:endParaRPr kumimoji="0" lang="en-US" altLang="ko-K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030ECBC-D2FA-8C35-1446-B750C3C9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680" y="748579"/>
            <a:ext cx="2085013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8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CE9B1D-BC76-EC36-E1E8-FC9C0840BCE2}"/>
              </a:ext>
            </a:extLst>
          </p:cNvPr>
          <p:cNvSpPr txBox="1"/>
          <p:nvPr/>
        </p:nvSpPr>
        <p:spPr>
          <a:xfrm>
            <a:off x="1005373" y="762391"/>
            <a:ext cx="106205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/>
              <a:t>2. </a:t>
            </a:r>
            <a:r>
              <a:rPr lang="ko-KR" altLang="en-US" sz="2800" dirty="0"/>
              <a:t>세 개의  항온수조를 이용한 일반 </a:t>
            </a:r>
            <a:r>
              <a:rPr lang="en-US" altLang="ko-KR" sz="2800" dirty="0"/>
              <a:t>PCR</a:t>
            </a:r>
          </a:p>
          <a:p>
            <a:endParaRPr lang="en-US" altLang="ko-KR" sz="2800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ko-KR" altLang="en-US" sz="2800" dirty="0"/>
              <a:t>보통의 일반 </a:t>
            </a:r>
            <a:r>
              <a:rPr lang="en-US" altLang="ko-KR" sz="2800" dirty="0"/>
              <a:t>PCR</a:t>
            </a:r>
            <a:r>
              <a:rPr lang="ko-KR" altLang="en-US" sz="2800" dirty="0"/>
              <a:t> </a:t>
            </a:r>
            <a:r>
              <a:rPr lang="en-US" altLang="ko-KR" sz="2800" dirty="0"/>
              <a:t>tube</a:t>
            </a:r>
            <a:r>
              <a:rPr lang="ko-KR" altLang="en-US" sz="2800" dirty="0"/>
              <a:t>를 그대로 이용하여 일반</a:t>
            </a:r>
            <a:r>
              <a:rPr lang="en-US" altLang="ko-KR" sz="2800" dirty="0"/>
              <a:t>PCR</a:t>
            </a:r>
            <a:r>
              <a:rPr lang="ko-KR" altLang="en-US" sz="2800" dirty="0"/>
              <a:t>과 같은 시간으로 </a:t>
            </a:r>
            <a:r>
              <a:rPr lang="en-US" altLang="ko-KR" sz="2800" dirty="0"/>
              <a:t>PCR</a:t>
            </a:r>
            <a:r>
              <a:rPr lang="ko-KR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978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A793D1-E0E8-AC40-EEE8-7BB449C28F3B}"/>
              </a:ext>
            </a:extLst>
          </p:cNvPr>
          <p:cNvSpPr txBox="1"/>
          <p:nvPr/>
        </p:nvSpPr>
        <p:spPr>
          <a:xfrm>
            <a:off x="1191986" y="831878"/>
            <a:ext cx="6097554" cy="1474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dirty="0"/>
              <a:t>고속 핸드 </a:t>
            </a:r>
            <a:r>
              <a:rPr lang="en-US" altLang="ko-KR" sz="3200" dirty="0" err="1"/>
              <a:t>pcr</a:t>
            </a:r>
            <a:r>
              <a:rPr lang="ko-KR" altLang="en-US" sz="3200" dirty="0"/>
              <a:t>용 </a:t>
            </a:r>
            <a:r>
              <a:rPr lang="en-US" altLang="ko-KR" sz="3200" dirty="0"/>
              <a:t>Timer</a:t>
            </a:r>
          </a:p>
          <a:p>
            <a:pPr>
              <a:lnSpc>
                <a:spcPct val="150000"/>
              </a:lnSpc>
            </a:pPr>
            <a:r>
              <a:rPr lang="en-US" altLang="ko-KR" sz="3200" dirty="0"/>
              <a:t>(</a:t>
            </a:r>
            <a:r>
              <a:rPr lang="en-US" altLang="ko-KR" sz="3200" dirty="0">
                <a:hlinkClick r:id="rId2"/>
              </a:rPr>
              <a:t>https://youtu.be/vwZI6QJ4cj0</a:t>
            </a:r>
            <a:r>
              <a:rPr lang="en-US" altLang="ko-KR" sz="3200" dirty="0"/>
              <a:t>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957E867-27AA-FE2A-DCB3-9DB246D5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760" y="2632442"/>
            <a:ext cx="2204098" cy="264485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97464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2FB77C-3476-800C-FF47-3AF260C1A441}"/>
              </a:ext>
            </a:extLst>
          </p:cNvPr>
          <p:cNvSpPr txBox="1"/>
          <p:nvPr/>
        </p:nvSpPr>
        <p:spPr>
          <a:xfrm>
            <a:off x="329938" y="675928"/>
            <a:ext cx="10718276" cy="602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3250" marR="0" indent="-603250" algn="just" fontAlgn="base" latinLnBrk="1">
              <a:lnSpc>
                <a:spcPct val="160000"/>
              </a:lnSpc>
            </a:pPr>
            <a:r>
              <a:rPr lang="en-US" altLang="ko-KR" sz="2400" b="1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2.  </a:t>
            </a:r>
            <a:r>
              <a:rPr lang="ko-KR" altLang="en-US" sz="2400" b="1" kern="0" dirty="0" err="1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가열교반기</a:t>
            </a:r>
            <a:r>
              <a:rPr lang="ko-KR" altLang="en-US" sz="2400" b="1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를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 이용한 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Hand UF(Ultra Fast) PCR   </a:t>
            </a:r>
            <a:r>
              <a:rPr lang="en-US" altLang="ko-KR" sz="2000" b="1" kern="0" spc="0" dirty="0">
                <a:solidFill>
                  <a:srgbClr val="80008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  <a:hlinkClick r:id="rId2"/>
              </a:rPr>
              <a:t>https://youtu.be/WMAYP-qMx8w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E8CC5-D27D-27D1-B4A1-F0D6C6C09344}"/>
              </a:ext>
            </a:extLst>
          </p:cNvPr>
          <p:cNvSpPr txBox="1"/>
          <p:nvPr/>
        </p:nvSpPr>
        <p:spPr>
          <a:xfrm>
            <a:off x="707011" y="1807799"/>
            <a:ext cx="10190374" cy="296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020" marR="0" indent="-287020" algn="just" fontAlgn="base" latinLnBrk="1">
              <a:lnSpc>
                <a:spcPct val="160000"/>
              </a:lnSpc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세 개의  </a:t>
            </a:r>
            <a:r>
              <a:rPr lang="ko-KR" altLang="en-US" sz="2400" kern="0" dirty="0" err="1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핫플레이트를</a:t>
            </a:r>
            <a:r>
              <a:rPr lang="ko-KR" altLang="en-US" sz="24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이용하며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마그네틱스톨러를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이용하여 비커의 물의  온도가  전체적으로  균일하도록  한다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.</a:t>
            </a:r>
          </a:p>
          <a:p>
            <a:pPr marL="287020" marR="0" indent="-287020" algn="just" fontAlgn="base" latinLnBrk="1">
              <a:lnSpc>
                <a:spcPct val="160000"/>
              </a:lnSpc>
            </a:pPr>
            <a:endParaRPr lang="en-US" altLang="ko-KR" sz="2400" kern="0" dirty="0">
              <a:solidFill>
                <a:srgbClr val="000000"/>
              </a:solidFill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pPr marL="342900" marR="0" indent="-342900" algn="just" fontAlgn="base" latinLnBrk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수조의  물을  덥힐  수  있는  도구는  실험  상황에  따라  다양한  도구를  이용할  수  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. (</a:t>
            </a:r>
            <a:r>
              <a:rPr lang="ko-KR" altLang="en-US" sz="2400" kern="0" dirty="0" err="1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알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콜램프와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 삼발이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, 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가스렌지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, </a:t>
            </a:r>
            <a:r>
              <a:rPr lang="ko-KR" altLang="en-US" sz="2400" kern="0" dirty="0" err="1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핫플레이트</a:t>
            </a:r>
            <a:r>
              <a:rPr lang="ko-KR" altLang="en-US" sz="24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등</a:t>
            </a:r>
            <a:r>
              <a:rPr lang="en-US" altLang="ko-KR" sz="2400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)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66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2AADF8-E8BF-08C8-4AC4-B4ADC027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b="1" kern="0" spc="0" dirty="0">
                <a:solidFill>
                  <a:srgbClr val="FF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실험  준비물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D3A993-D2F7-E7DD-C757-407B9FAEE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966882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sz="2200" kern="0" spc="0" dirty="0">
                <a:solidFill>
                  <a:srgbClr val="0070C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실험 재료  </a:t>
            </a:r>
            <a:endParaRPr lang="en-US" altLang="ko-KR" sz="2200" kern="0" spc="0" dirty="0">
              <a:solidFill>
                <a:srgbClr val="0070C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추출된 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DNA</a:t>
            </a:r>
          </a:p>
          <a:p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PCR premix</a:t>
            </a:r>
          </a:p>
          <a:p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PTC primer</a:t>
            </a:r>
          </a:p>
          <a:p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멸균증류수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아가로즈겔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(DNA dye</a:t>
            </a:r>
            <a:r>
              <a:rPr lang="ko-KR" altLang="en-US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포함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) </a:t>
            </a:r>
          </a:p>
          <a:p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TAE buffer</a:t>
            </a:r>
          </a:p>
          <a:p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Marker DNA</a:t>
            </a:r>
          </a:p>
          <a:p>
            <a:r>
              <a:rPr lang="ko-KR" altLang="en-US" sz="2200" kern="0" dirty="0" err="1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우드락조각</a:t>
            </a:r>
            <a:endParaRPr lang="en-US" altLang="ko-KR" sz="2200" kern="0" dirty="0">
              <a:solidFill>
                <a:srgbClr val="000000"/>
              </a:solidFill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  <a:p>
            <a:r>
              <a:rPr lang="en-US" altLang="ko-KR" sz="2200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10uL </a:t>
            </a:r>
            <a:r>
              <a:rPr lang="ko-KR" altLang="en-US" sz="2200" kern="0" spc="0" dirty="0" err="1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마이크로피펫팁</a:t>
            </a:r>
            <a:endParaRPr lang="en-US" altLang="ko-KR" sz="2200" kern="0" spc="0" dirty="0">
              <a:solidFill>
                <a:srgbClr val="000000"/>
              </a:solidFill>
              <a:effectLst/>
              <a:latin typeface="충북대70주년체 Regular" panose="020B0000000000000000" pitchFamily="50" charset="-127"/>
              <a:ea typeface="충북대70주년체 Regular" panose="020B0000000000000000" pitchFamily="50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AFB5C4-29EB-6034-54CF-3159F9CEA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2317" y="1762872"/>
            <a:ext cx="603772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ko-KR" altLang="en-US" sz="2200" dirty="0">
                <a:solidFill>
                  <a:srgbClr val="0070C0"/>
                </a:solidFill>
              </a:rPr>
              <a:t>실험 기구</a:t>
            </a:r>
            <a:endParaRPr lang="en-US" altLang="ko-KR" dirty="0">
              <a:solidFill>
                <a:srgbClr val="0070C0"/>
              </a:solidFill>
            </a:endParaRPr>
          </a:p>
          <a:p>
            <a:r>
              <a:rPr lang="ko-KR" altLang="en-US" sz="2200" dirty="0"/>
              <a:t>항온수조</a:t>
            </a:r>
            <a:r>
              <a:rPr lang="en-US" altLang="ko-KR" sz="2200" dirty="0"/>
              <a:t>(</a:t>
            </a:r>
            <a:r>
              <a:rPr lang="ko-KR" altLang="en-US" sz="2200" dirty="0"/>
              <a:t>또는 전기포트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알콜램프</a:t>
            </a:r>
            <a:r>
              <a:rPr lang="ko-KR" altLang="en-US" sz="2200" dirty="0"/>
              <a:t> 등</a:t>
            </a:r>
            <a:r>
              <a:rPr lang="en-US" altLang="ko-KR" sz="2200" dirty="0"/>
              <a:t>) 3</a:t>
            </a:r>
            <a:r>
              <a:rPr lang="ko-KR" altLang="en-US" sz="2200" dirty="0"/>
              <a:t>개</a:t>
            </a:r>
            <a:endParaRPr lang="en-US" altLang="ko-KR" sz="2200" dirty="0"/>
          </a:p>
          <a:p>
            <a:r>
              <a:rPr lang="ko-KR" altLang="en-US" sz="2200" dirty="0"/>
              <a:t>온도계</a:t>
            </a:r>
            <a:endParaRPr lang="en-US" altLang="ko-KR" sz="2200" dirty="0"/>
          </a:p>
          <a:p>
            <a:r>
              <a:rPr lang="ko-KR" altLang="en-US" sz="2200" dirty="0" err="1"/>
              <a:t>마이크로피펫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 -</a:t>
            </a:r>
            <a:r>
              <a:rPr lang="ko-KR" altLang="en-US" sz="2200" dirty="0"/>
              <a:t> 간이 도구 </a:t>
            </a:r>
            <a:r>
              <a:rPr lang="en-US" altLang="ko-KR" sz="2200" dirty="0"/>
              <a:t>: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주사기피펫</a:t>
            </a:r>
            <a:endParaRPr lang="en-US" altLang="ko-KR" sz="2200" dirty="0"/>
          </a:p>
          <a:p>
            <a:r>
              <a:rPr lang="ko-KR" altLang="en-US" sz="2200" dirty="0" err="1"/>
              <a:t>전기영동장치</a:t>
            </a:r>
            <a:endParaRPr lang="en-US" altLang="ko-KR" sz="2200" dirty="0"/>
          </a:p>
          <a:p>
            <a:pPr marL="0" indent="0">
              <a:buNone/>
            </a:pPr>
            <a:r>
              <a:rPr lang="en-US" altLang="ko-KR" sz="2200" dirty="0"/>
              <a:t> - </a:t>
            </a:r>
            <a:r>
              <a:rPr lang="ko-KR" altLang="en-US" sz="2200" dirty="0"/>
              <a:t>간이 도구 </a:t>
            </a:r>
            <a:r>
              <a:rPr lang="en-US" altLang="ko-KR" sz="2200" dirty="0"/>
              <a:t>: </a:t>
            </a:r>
            <a:r>
              <a:rPr lang="ko-KR" altLang="en-US" sz="2200" dirty="0" err="1"/>
              <a:t>락엔락통전기영동장치</a:t>
            </a:r>
            <a:endParaRPr lang="en-US" altLang="ko-KR" sz="2200" dirty="0"/>
          </a:p>
          <a:p>
            <a:r>
              <a:rPr lang="en-US" altLang="ko-KR" sz="2200" dirty="0"/>
              <a:t>UV transilluminator</a:t>
            </a:r>
          </a:p>
          <a:p>
            <a:pPr marL="0" indent="0">
              <a:buNone/>
            </a:pPr>
            <a:r>
              <a:rPr lang="en-US" altLang="ko-KR" sz="2200" dirty="0"/>
              <a:t> - </a:t>
            </a:r>
            <a:r>
              <a:rPr lang="ko-KR" altLang="en-US" sz="2200" dirty="0"/>
              <a:t>간이 도구 </a:t>
            </a:r>
            <a:r>
              <a:rPr lang="en-US" altLang="ko-KR" sz="2200" dirty="0"/>
              <a:t>: UV</a:t>
            </a:r>
            <a:r>
              <a:rPr lang="ko-KR" altLang="en-US" sz="2200" dirty="0"/>
              <a:t>분석기</a:t>
            </a:r>
            <a:r>
              <a:rPr lang="en-US" altLang="ko-KR" sz="2200" dirty="0"/>
              <a:t>(10</a:t>
            </a:r>
            <a:r>
              <a:rPr lang="ko-KR" altLang="en-US" sz="2200" dirty="0"/>
              <a:t>만원</a:t>
            </a:r>
            <a:r>
              <a:rPr lang="en-US" altLang="ko-KR" sz="2200" dirty="0"/>
              <a:t>)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65267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05F61C-4632-68B9-68D6-4CC0BC5C4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710779" y="2411235"/>
            <a:ext cx="2027985" cy="2841408"/>
          </a:xfrm>
          <a:prstGeom prst="rect">
            <a:avLst/>
          </a:prstGeom>
          <a:noFill/>
          <a:ln>
            <a:noFill/>
          </a:ln>
          <a:effectLst>
            <a:glow rad="228600">
              <a:srgbClr val="1B587C">
                <a:satMod val="175000"/>
                <a:alpha val="40000"/>
              </a:srgbClr>
            </a:glo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A7FFC11-4280-A909-B1A9-87F79F495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55" y="2411235"/>
            <a:ext cx="7007863" cy="2720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18A648-F2B7-471F-F53C-5FFDBF294D30}"/>
              </a:ext>
            </a:extLst>
          </p:cNvPr>
          <p:cNvSpPr txBox="1"/>
          <p:nvPr/>
        </p:nvSpPr>
        <p:spPr>
          <a:xfrm>
            <a:off x="775355" y="1017636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/>
              <a:t>실험</a:t>
            </a:r>
            <a:r>
              <a:rPr lang="en-US" altLang="ko-KR" sz="3600" dirty="0"/>
              <a:t> </a:t>
            </a:r>
            <a:r>
              <a:rPr lang="ko-KR" altLang="en-US" sz="3600" dirty="0"/>
              <a:t>결과</a:t>
            </a:r>
          </a:p>
        </p:txBody>
      </p:sp>
    </p:spTree>
    <p:extLst>
      <p:ext uri="{BB962C8B-B14F-4D97-AF65-F5344CB8AC3E}">
        <p14:creationId xmlns:p14="http://schemas.microsoft.com/office/powerpoint/2010/main" val="29011588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9572E6-115E-B6B6-03FE-995D9C90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02" y="-346509"/>
            <a:ext cx="10371401" cy="254828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dirty="0" err="1">
                <a:solidFill>
                  <a:srgbClr val="FF0000"/>
                </a:solidFill>
              </a:rPr>
              <a:t>chelex</a:t>
            </a:r>
            <a:r>
              <a:rPr lang="ko-KR" altLang="en-US" sz="4000" dirty="0">
                <a:solidFill>
                  <a:srgbClr val="0070C0"/>
                </a:solidFill>
              </a:rPr>
              <a:t>추출</a:t>
            </a:r>
            <a:r>
              <a:rPr lang="ko-KR" altLang="en-US" sz="4000" dirty="0">
                <a:solidFill>
                  <a:srgbClr val="FF0000"/>
                </a:solidFill>
              </a:rPr>
              <a:t> </a:t>
            </a:r>
            <a:r>
              <a:rPr lang="en-US" altLang="ko-KR" sz="4000" dirty="0">
                <a:solidFill>
                  <a:srgbClr val="0070C0"/>
                </a:solidFill>
              </a:rPr>
              <a:t>DNA(</a:t>
            </a:r>
            <a:r>
              <a:rPr lang="ko-KR" altLang="en-US" sz="4000" dirty="0">
                <a:solidFill>
                  <a:srgbClr val="0070C0"/>
                </a:solidFill>
              </a:rPr>
              <a:t>좌</a:t>
            </a:r>
            <a:r>
              <a:rPr lang="en-US" altLang="ko-KR" sz="4000" dirty="0">
                <a:solidFill>
                  <a:srgbClr val="0070C0"/>
                </a:solidFill>
              </a:rPr>
              <a:t>)</a:t>
            </a:r>
            <a:r>
              <a:rPr lang="ko-KR" altLang="en-US" sz="4000" dirty="0">
                <a:solidFill>
                  <a:srgbClr val="0070C0"/>
                </a:solidFill>
              </a:rPr>
              <a:t>와 </a:t>
            </a:r>
            <a:r>
              <a:rPr lang="ko-KR" altLang="en-US" sz="4000" dirty="0">
                <a:solidFill>
                  <a:srgbClr val="FF0000"/>
                </a:solidFill>
              </a:rPr>
              <a:t>세제</a:t>
            </a:r>
            <a:r>
              <a:rPr lang="ko-KR" altLang="en-US" sz="4000" dirty="0">
                <a:solidFill>
                  <a:srgbClr val="0070C0"/>
                </a:solidFill>
              </a:rPr>
              <a:t> 추출 </a:t>
            </a:r>
            <a:r>
              <a:rPr lang="en-US" altLang="ko-KR" sz="4000" dirty="0">
                <a:solidFill>
                  <a:srgbClr val="0070C0"/>
                </a:solidFill>
              </a:rPr>
              <a:t>DNA(</a:t>
            </a:r>
            <a:r>
              <a:rPr lang="ko-KR" altLang="en-US" sz="4000" dirty="0">
                <a:solidFill>
                  <a:srgbClr val="0070C0"/>
                </a:solidFill>
              </a:rPr>
              <a:t>우</a:t>
            </a:r>
            <a:r>
              <a:rPr lang="en-US" altLang="ko-KR" sz="4000" dirty="0">
                <a:solidFill>
                  <a:srgbClr val="0070C0"/>
                </a:solidFill>
              </a:rPr>
              <a:t>)</a:t>
            </a:r>
            <a:r>
              <a:rPr lang="ko-KR" altLang="en-US" sz="4000" dirty="0">
                <a:solidFill>
                  <a:srgbClr val="0070C0"/>
                </a:solidFill>
              </a:rPr>
              <a:t>의</a:t>
            </a:r>
            <a:r>
              <a:rPr lang="en-US" altLang="ko-KR" sz="4800" b="1" dirty="0">
                <a:solidFill>
                  <a:srgbClr val="7030A0"/>
                </a:solidFill>
              </a:rPr>
              <a:t>PCR</a:t>
            </a:r>
            <a:r>
              <a:rPr lang="ko-KR" altLang="en-US" sz="4800" b="1" dirty="0">
                <a:solidFill>
                  <a:srgbClr val="7030A0"/>
                </a:solidFill>
              </a:rPr>
              <a:t> 결과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C08E95C-1A27-97DC-03B2-34F2570DF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086" y="2423169"/>
            <a:ext cx="4257145" cy="3811588"/>
          </a:xfrm>
        </p:spPr>
        <p:txBody>
          <a:bodyPr>
            <a:normAutofit/>
          </a:bodyPr>
          <a:lstStyle/>
          <a:p>
            <a:endParaRPr lang="en-US" altLang="ko-KR" dirty="0">
              <a:solidFill>
                <a:srgbClr val="0066FF"/>
              </a:solidFill>
            </a:endParaRPr>
          </a:p>
          <a:p>
            <a:endParaRPr lang="en-US" altLang="ko-KR" dirty="0">
              <a:solidFill>
                <a:srgbClr val="0066FF"/>
              </a:solidFill>
            </a:endParaRPr>
          </a:p>
        </p:txBody>
      </p:sp>
      <p:pic>
        <p:nvPicPr>
          <p:cNvPr id="8" name="내용 개체 틀 7">
            <a:extLst>
              <a:ext uri="{FF2B5EF4-FFF2-40B4-BE49-F238E27FC236}">
                <a16:creationId xmlns:a16="http://schemas.microsoft.com/office/drawing/2014/main" id="{16535584-A212-4A24-EC44-5EF77A1DC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2241" y="2568567"/>
            <a:ext cx="6172200" cy="3520792"/>
          </a:xfrm>
        </p:spPr>
      </p:pic>
    </p:spTree>
    <p:extLst>
      <p:ext uri="{BB962C8B-B14F-4D97-AF65-F5344CB8AC3E}">
        <p14:creationId xmlns:p14="http://schemas.microsoft.com/office/powerpoint/2010/main" val="3005821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FC2B73-EB45-E0F4-5700-A9E103F2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0066FF"/>
                </a:solidFill>
              </a:rPr>
              <a:t>PTC </a:t>
            </a:r>
            <a:r>
              <a:rPr lang="ko-KR" altLang="en-US" dirty="0">
                <a:solidFill>
                  <a:srgbClr val="0066FF"/>
                </a:solidFill>
              </a:rPr>
              <a:t>미맹 유전자 검사 </a:t>
            </a:r>
            <a:r>
              <a:rPr lang="ko-KR" altLang="en-US" dirty="0" err="1">
                <a:solidFill>
                  <a:srgbClr val="0066FF"/>
                </a:solidFill>
              </a:rPr>
              <a:t>전기영동</a:t>
            </a:r>
            <a:r>
              <a:rPr lang="ko-KR" altLang="en-US" dirty="0">
                <a:solidFill>
                  <a:srgbClr val="0066FF"/>
                </a:solidFill>
              </a:rPr>
              <a:t> 결과</a:t>
            </a:r>
            <a:endParaRPr lang="ko-KR" altLang="en-US" sz="32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CDFFA40-8306-4AEC-43B4-D5E73000F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5214" y="1780695"/>
            <a:ext cx="5014762" cy="43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09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4C87F-A31A-562C-D0A6-4754E191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FF0000"/>
                </a:solidFill>
              </a:rPr>
              <a:t>수업팁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591313C-F005-B883-F7B9-4CEF5866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69" y="1825625"/>
            <a:ext cx="1090542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ko-KR" altLang="en-US" dirty="0"/>
              <a:t>모둠 인원에 맞도록 역할 분담</a:t>
            </a:r>
            <a:r>
              <a:rPr lang="en-US" altLang="ko-KR" dirty="0"/>
              <a:t>(2</a:t>
            </a:r>
            <a:r>
              <a:rPr lang="ko-KR" altLang="en-US" dirty="0"/>
              <a:t>인</a:t>
            </a:r>
            <a:r>
              <a:rPr lang="en-US" altLang="ko-KR" dirty="0"/>
              <a:t>~9</a:t>
            </a:r>
            <a:r>
              <a:rPr lang="ko-KR" altLang="en-US" dirty="0"/>
              <a:t>인</a:t>
            </a:r>
            <a:r>
              <a:rPr lang="en-US" altLang="ko-KR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dirty="0">
                <a:solidFill>
                  <a:srgbClr val="00B0F0"/>
                </a:solidFill>
              </a:rPr>
              <a:t>- </a:t>
            </a:r>
            <a:r>
              <a:rPr lang="ko-KR" altLang="en-US" dirty="0">
                <a:solidFill>
                  <a:srgbClr val="00B0F0"/>
                </a:solidFill>
              </a:rPr>
              <a:t>타이머신호</a:t>
            </a:r>
            <a:r>
              <a:rPr lang="en-US" altLang="ko-KR" dirty="0">
                <a:solidFill>
                  <a:srgbClr val="00B0F0"/>
                </a:solidFill>
              </a:rPr>
              <a:t>(1~3), </a:t>
            </a:r>
            <a:r>
              <a:rPr lang="ko-KR" altLang="en-US" dirty="0">
                <a:solidFill>
                  <a:srgbClr val="00B0F0"/>
                </a:solidFill>
              </a:rPr>
              <a:t>수조온도조절</a:t>
            </a:r>
            <a:r>
              <a:rPr lang="en-US" altLang="ko-KR" dirty="0">
                <a:solidFill>
                  <a:srgbClr val="00B0F0"/>
                </a:solidFill>
              </a:rPr>
              <a:t>(1~3), </a:t>
            </a:r>
            <a:r>
              <a:rPr lang="ko-KR" altLang="en-US" dirty="0" err="1">
                <a:solidFill>
                  <a:srgbClr val="00B0F0"/>
                </a:solidFill>
              </a:rPr>
              <a:t>랙이동</a:t>
            </a:r>
            <a:r>
              <a:rPr lang="en-US" altLang="ko-KR" dirty="0">
                <a:solidFill>
                  <a:srgbClr val="00B0F0"/>
                </a:solidFill>
              </a:rPr>
              <a:t>(1), </a:t>
            </a:r>
            <a:r>
              <a:rPr lang="ko-KR" altLang="en-US" dirty="0" err="1">
                <a:solidFill>
                  <a:srgbClr val="00B0F0"/>
                </a:solidFill>
              </a:rPr>
              <a:t>횟수카운터</a:t>
            </a:r>
            <a:r>
              <a:rPr lang="en-US" altLang="ko-KR" dirty="0">
                <a:solidFill>
                  <a:srgbClr val="00B0F0"/>
                </a:solidFill>
              </a:rPr>
              <a:t>(1),        </a:t>
            </a:r>
            <a:r>
              <a:rPr lang="ko-KR" altLang="en-US" dirty="0">
                <a:solidFill>
                  <a:srgbClr val="00B0F0"/>
                </a:solidFill>
              </a:rPr>
              <a:t>총괄감독</a:t>
            </a:r>
            <a:r>
              <a:rPr lang="en-US" altLang="ko-KR" dirty="0">
                <a:solidFill>
                  <a:srgbClr val="00B0F0"/>
                </a:solidFill>
              </a:rPr>
              <a:t>(1)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실험 시간에 맞춰 </a:t>
            </a:r>
            <a:r>
              <a:rPr lang="en-US" altLang="ko-KR" dirty="0"/>
              <a:t>UF PCR </a:t>
            </a:r>
            <a:r>
              <a:rPr lang="ko-KR" altLang="en-US" dirty="0"/>
              <a:t>또는 일반 </a:t>
            </a:r>
            <a:r>
              <a:rPr lang="en-US" altLang="ko-KR" dirty="0"/>
              <a:t>PCR</a:t>
            </a:r>
          </a:p>
          <a:p>
            <a:pPr>
              <a:lnSpc>
                <a:spcPct val="150000"/>
              </a:lnSpc>
            </a:pPr>
            <a:r>
              <a:rPr lang="ko-KR" altLang="en-US" dirty="0" err="1"/>
              <a:t>아두이노</a:t>
            </a:r>
            <a:r>
              <a:rPr lang="ko-KR" altLang="en-US" dirty="0"/>
              <a:t> 등 코딩으로 </a:t>
            </a:r>
            <a:r>
              <a:rPr lang="en-US" altLang="ko-KR" dirty="0"/>
              <a:t>PCR </a:t>
            </a:r>
            <a:r>
              <a:rPr lang="ko-KR" altLang="en-US" dirty="0"/>
              <a:t>로봇 제작을 통한 교과 융합 수업</a:t>
            </a:r>
            <a:r>
              <a:rPr lang="en-US" altLang="ko-KR" dirty="0"/>
              <a:t> </a:t>
            </a:r>
            <a:r>
              <a:rPr lang="ko-KR" altLang="en-US" dirty="0"/>
              <a:t>설계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/>
              <a:t>PTC</a:t>
            </a:r>
            <a:r>
              <a:rPr lang="ko-KR" altLang="en-US" dirty="0"/>
              <a:t>미맹 유전자 실험을 생명과학</a:t>
            </a:r>
            <a:r>
              <a:rPr lang="en-US" altLang="ko-KR" dirty="0"/>
              <a:t>2 </a:t>
            </a:r>
            <a:r>
              <a:rPr lang="ko-KR" altLang="en-US" dirty="0"/>
              <a:t>유전자의 발현과 조절</a:t>
            </a:r>
            <a:r>
              <a:rPr lang="en-US" altLang="ko-KR" dirty="0"/>
              <a:t>, </a:t>
            </a:r>
            <a:r>
              <a:rPr lang="ko-KR" altLang="en-US" dirty="0"/>
              <a:t>생명과학실험 생명공학 단원의 중심 실험으로 설계</a:t>
            </a:r>
            <a:r>
              <a:rPr lang="en-US" altLang="ko-KR" dirty="0"/>
              <a:t>/</a:t>
            </a:r>
            <a:r>
              <a:rPr lang="ko-KR" altLang="en-US" dirty="0"/>
              <a:t>재구성</a:t>
            </a:r>
          </a:p>
        </p:txBody>
      </p:sp>
    </p:spTree>
    <p:extLst>
      <p:ext uri="{BB962C8B-B14F-4D97-AF65-F5344CB8AC3E}">
        <p14:creationId xmlns:p14="http://schemas.microsoft.com/office/powerpoint/2010/main" val="294754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B9A6621-2823-41C8-1DA6-3EE4303D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b="1" kern="0" spc="0" dirty="0">
                <a:solidFill>
                  <a:srgbClr val="000000"/>
                </a:solidFill>
                <a:effectLst/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Ⅲ. </a:t>
            </a:r>
            <a:r>
              <a:rPr lang="ko-KR" altLang="en-US" sz="2800" b="1" kern="0" dirty="0">
                <a:solidFill>
                  <a:srgbClr val="000000"/>
                </a:solidFill>
                <a:latin typeface="충북대70주년체 Regular" panose="020B0000000000000000" pitchFamily="50" charset="-127"/>
                <a:ea typeface="충북대70주년체 Regular" panose="020B0000000000000000" pitchFamily="50" charset="-127"/>
              </a:rPr>
              <a:t> 이론적 기초</a:t>
            </a:r>
            <a:endParaRPr lang="ko-KR" altLang="en-US" sz="2800" dirty="0"/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913F5DDA-8875-AE26-58DE-EF77E9E76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106" y="1356685"/>
            <a:ext cx="6875969" cy="473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1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B98F6DF-D69E-1C5C-E86E-1E6051B6E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910" y="1192307"/>
            <a:ext cx="8333314" cy="4864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2AAE31-BFEB-0812-ACC1-DB0C03DB76E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0" dirty="0">
                <a:effectLst/>
              </a:rPr>
              <a:t>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546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06939" y="716973"/>
            <a:ext cx="8598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맑은 고딕"/>
                <a:ea typeface="HY견고딕"/>
                <a:cs typeface="+mn-cs"/>
              </a:rPr>
              <a:t>DNA</a:t>
            </a:r>
            <a:r>
              <a:rPr lang="ko-KR" altLang="en-US" sz="4400" dirty="0">
                <a:solidFill>
                  <a:srgbClr val="0066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/>
                <a:ea typeface="HY견고딕"/>
              </a:rPr>
              <a:t>는 어떻게 추출할 수 있을까</a:t>
            </a:r>
            <a:r>
              <a:rPr lang="en-US" altLang="ko-KR" sz="4400" dirty="0">
                <a:solidFill>
                  <a:srgbClr val="0066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맑은 고딕"/>
                <a:ea typeface="HY견고딕"/>
              </a:rPr>
              <a:t>?</a:t>
            </a:r>
            <a:endParaRPr kumimoji="0" lang="ko-KR" altLang="en-US" sz="4400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맑은 고딕"/>
              <a:ea typeface="HY견고딕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CA54A-68F7-6B0A-EC0A-2EC2217F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380" y="795690"/>
            <a:ext cx="2199128" cy="16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899491" y="2028700"/>
            <a:ext cx="9370575" cy="3316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ko-KR" altLang="en-US" sz="3600" b="0" i="0" dirty="0">
                <a:solidFill>
                  <a:srgbClr val="475262"/>
                </a:solidFill>
                <a:effectLst/>
                <a:latin typeface="RalewayRegular"/>
              </a:rPr>
              <a:t>세포 터뜨리기</a:t>
            </a:r>
            <a:endParaRPr lang="en-US" altLang="ko-KR" sz="3600" b="0" i="0" dirty="0">
              <a:solidFill>
                <a:srgbClr val="475262"/>
              </a:solidFill>
              <a:effectLst/>
              <a:latin typeface="RalewayRegular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altLang="ko-KR" sz="36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3600" dirty="0">
                <a:solidFill>
                  <a:srgbClr val="475262"/>
                </a:solidFill>
                <a:latin typeface="RalewayRegular"/>
              </a:rPr>
              <a:t> 분해 방지 물질 처리</a:t>
            </a:r>
            <a:endParaRPr lang="en-US" altLang="ko-KR" sz="3600" dirty="0">
              <a:solidFill>
                <a:srgbClr val="475262"/>
              </a:solidFill>
              <a:latin typeface="RalewayRegular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altLang="ko-KR" sz="36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3600" dirty="0">
                <a:solidFill>
                  <a:srgbClr val="475262"/>
                </a:solidFill>
                <a:latin typeface="RalewayRegular"/>
              </a:rPr>
              <a:t>가 아닌 불순물</a:t>
            </a:r>
            <a:r>
              <a:rPr lang="en-US" altLang="ko-KR" sz="3600" dirty="0">
                <a:solidFill>
                  <a:srgbClr val="475262"/>
                </a:solidFill>
                <a:latin typeface="RalewayRegular"/>
              </a:rPr>
              <a:t>(</a:t>
            </a:r>
            <a:r>
              <a:rPr lang="ko-KR" altLang="en-US" sz="3600" dirty="0">
                <a:solidFill>
                  <a:srgbClr val="475262"/>
                </a:solidFill>
                <a:latin typeface="RalewayRegular"/>
              </a:rPr>
              <a:t>세포파편</a:t>
            </a:r>
            <a:r>
              <a:rPr lang="en-US" altLang="ko-KR" sz="36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3600" dirty="0">
                <a:solidFill>
                  <a:srgbClr val="475262"/>
                </a:solidFill>
                <a:latin typeface="RalewayRegular"/>
              </a:rPr>
              <a:t>단백질 등</a:t>
            </a:r>
            <a:r>
              <a:rPr lang="en-US" altLang="ko-KR" sz="3600" dirty="0">
                <a:solidFill>
                  <a:srgbClr val="475262"/>
                </a:solidFill>
                <a:latin typeface="RalewayRegular"/>
              </a:rPr>
              <a:t>)</a:t>
            </a:r>
            <a:r>
              <a:rPr lang="ko-KR" altLang="en-US" sz="3600" dirty="0">
                <a:solidFill>
                  <a:srgbClr val="475262"/>
                </a:solidFill>
                <a:latin typeface="RalewayRegular"/>
              </a:rPr>
              <a:t> 제거 후 </a:t>
            </a:r>
            <a:r>
              <a:rPr lang="en-US" altLang="ko-KR" sz="36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3600" dirty="0">
                <a:solidFill>
                  <a:srgbClr val="475262"/>
                </a:solidFill>
                <a:latin typeface="RalewayRegular"/>
              </a:rPr>
              <a:t> 채취</a:t>
            </a:r>
            <a:endParaRPr lang="ko-KR" altLang="en-US" sz="3600" b="0" i="0" dirty="0">
              <a:solidFill>
                <a:srgbClr val="475262"/>
              </a:solidFill>
              <a:effectLst/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246900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06939" y="716973"/>
            <a:ext cx="8598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en-US" altLang="ko-KR" sz="440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1. </a:t>
            </a:r>
            <a:r>
              <a:rPr kumimoji="0" lang="ko-KR" altLang="en-US" sz="440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세포 터뜨리기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CA54A-68F7-6B0A-EC0A-2EC2217F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89" y="620655"/>
            <a:ext cx="1877394" cy="14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448733" y="2028700"/>
            <a:ext cx="11201399" cy="488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ko-KR" sz="3600" b="0" i="0" dirty="0">
                <a:solidFill>
                  <a:srgbClr val="C00000"/>
                </a:solidFill>
                <a:effectLst/>
                <a:latin typeface="RalewayRegular"/>
              </a:rPr>
              <a:t>- </a:t>
            </a:r>
            <a:r>
              <a:rPr lang="en-US" altLang="ko-KR" sz="3600" dirty="0">
                <a:solidFill>
                  <a:srgbClr val="C00000"/>
                </a:solidFill>
                <a:latin typeface="RalewayRegular"/>
              </a:rPr>
              <a:t>lysis</a:t>
            </a:r>
            <a:r>
              <a:rPr lang="ko-KR" altLang="en-US" sz="3600" dirty="0">
                <a:solidFill>
                  <a:srgbClr val="C00000"/>
                </a:solidFill>
                <a:latin typeface="RalewayRegular"/>
              </a:rPr>
              <a:t> </a:t>
            </a:r>
            <a:r>
              <a:rPr lang="en-US" altLang="ko-KR" sz="3600" dirty="0">
                <a:solidFill>
                  <a:srgbClr val="C00000"/>
                </a:solidFill>
                <a:latin typeface="RalewayRegular"/>
              </a:rPr>
              <a:t>solution, </a:t>
            </a:r>
            <a:r>
              <a:rPr lang="en-US" altLang="ko-KR" sz="3600" dirty="0">
                <a:solidFill>
                  <a:srgbClr val="FD3121"/>
                </a:solidFill>
                <a:latin typeface="RalewayRegular"/>
              </a:rPr>
              <a:t>SLB(Simple Lysis Buffer)</a:t>
            </a:r>
            <a:r>
              <a:rPr lang="en-US" altLang="ko-KR" sz="3600" dirty="0">
                <a:solidFill>
                  <a:srgbClr val="C00000"/>
                </a:solidFill>
                <a:latin typeface="RalewayRegular"/>
              </a:rPr>
              <a:t>,</a:t>
            </a:r>
            <a:r>
              <a:rPr lang="ko-KR" altLang="en-US" sz="3600" dirty="0">
                <a:solidFill>
                  <a:srgbClr val="C00000"/>
                </a:solidFill>
                <a:latin typeface="RalewayRegular"/>
              </a:rPr>
              <a:t> 주방세제</a:t>
            </a:r>
            <a:endParaRPr lang="en-US" altLang="ko-KR" sz="3600" dirty="0">
              <a:solidFill>
                <a:srgbClr val="C00000"/>
              </a:solidFill>
              <a:latin typeface="RalewayRegular"/>
            </a:endParaRPr>
          </a:p>
          <a:p>
            <a:pPr algn="l"/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 : 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세포막</a:t>
            </a:r>
            <a:r>
              <a:rPr lang="en-US" altLang="ko-KR" sz="2800" b="0" i="0" dirty="0">
                <a:solidFill>
                  <a:srgbClr val="475262"/>
                </a:solidFill>
                <a:effectLst/>
                <a:latin typeface="RalewayRegular"/>
              </a:rPr>
              <a:t>(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인지질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)</a:t>
            </a:r>
            <a:r>
              <a:rPr lang="ko-KR" altLang="en-US" sz="2800" b="0" i="0" dirty="0">
                <a:solidFill>
                  <a:srgbClr val="475262"/>
                </a:solidFill>
                <a:effectLst/>
                <a:latin typeface="RalewayRegular"/>
              </a:rPr>
              <a:t>을 용해</a:t>
            </a:r>
            <a:endParaRPr lang="en-US" altLang="ko-KR" sz="2800" b="0" i="0" dirty="0">
              <a:solidFill>
                <a:srgbClr val="475262"/>
              </a:solidFill>
              <a:effectLst/>
              <a:latin typeface="RalewayRegular"/>
            </a:endParaRPr>
          </a:p>
          <a:p>
            <a:pPr algn="l"/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pPr algn="l"/>
            <a:r>
              <a:rPr lang="en-US" altLang="ko-KR" sz="3600" dirty="0">
                <a:solidFill>
                  <a:srgbClr val="C00000"/>
                </a:solidFill>
                <a:latin typeface="RalewayRegular"/>
              </a:rPr>
              <a:t>- SDS</a:t>
            </a:r>
            <a:r>
              <a:rPr lang="ko-KR" altLang="en-US" sz="3600" dirty="0">
                <a:solidFill>
                  <a:srgbClr val="C00000"/>
                </a:solidFill>
                <a:latin typeface="RalewayRegular"/>
              </a:rPr>
              <a:t> </a:t>
            </a:r>
            <a:r>
              <a:rPr lang="en-US" altLang="ko-KR" sz="3600" dirty="0">
                <a:solidFill>
                  <a:srgbClr val="C00000"/>
                </a:solidFill>
                <a:latin typeface="RalewayRegular"/>
              </a:rPr>
              <a:t>(Sodium Dodecyl Sulfate) </a:t>
            </a:r>
            <a:r>
              <a:rPr lang="ko-KR" altLang="en-US" sz="3600" dirty="0">
                <a:solidFill>
                  <a:srgbClr val="C00000"/>
                </a:solidFill>
                <a:latin typeface="RalewayRegular"/>
              </a:rPr>
              <a:t>처리</a:t>
            </a:r>
            <a:endParaRPr lang="en-US" altLang="ko-KR" sz="3600" dirty="0">
              <a:solidFill>
                <a:srgbClr val="C00000"/>
              </a:solidFill>
              <a:latin typeface="RalewayRegular"/>
            </a:endParaRPr>
          </a:p>
          <a:p>
            <a:pPr algn="l"/>
            <a:r>
              <a:rPr lang="ko-KR" altLang="en-US" sz="3600" dirty="0">
                <a:solidFill>
                  <a:srgbClr val="475262"/>
                </a:solidFill>
                <a:latin typeface="RalewayRegular"/>
              </a:rPr>
              <a:t> 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: 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계면활성제로 지질분해</a:t>
            </a:r>
            <a:r>
              <a:rPr lang="en-US" altLang="ko-KR" sz="2800" dirty="0">
                <a:solidFill>
                  <a:srgbClr val="475262"/>
                </a:solidFill>
                <a:latin typeface="RalewayRegular"/>
              </a:rPr>
              <a:t>, </a:t>
            </a:r>
            <a:r>
              <a:rPr lang="ko-KR" altLang="en-US" sz="2800" dirty="0">
                <a:solidFill>
                  <a:srgbClr val="475262"/>
                </a:solidFill>
                <a:latin typeface="RalewayRegular"/>
              </a:rPr>
              <a:t>단백질 응고 및 불활성화</a:t>
            </a:r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pPr algn="l"/>
            <a:endParaRPr lang="en-US" altLang="ko-KR" sz="2800" dirty="0">
              <a:solidFill>
                <a:srgbClr val="475262"/>
              </a:solidFill>
              <a:latin typeface="RalewayRegular"/>
            </a:endParaRPr>
          </a:p>
          <a:p>
            <a:r>
              <a:rPr lang="en-US" altLang="ko-KR" sz="3600" b="0" i="0" dirty="0">
                <a:solidFill>
                  <a:srgbClr val="C00000"/>
                </a:solidFill>
                <a:effectLst/>
                <a:latin typeface="RalewayRegular"/>
              </a:rPr>
              <a:t>- 10</a:t>
            </a:r>
            <a:r>
              <a:rPr lang="ko-KR" altLang="en-US" sz="3600" b="0" i="0" dirty="0">
                <a:solidFill>
                  <a:srgbClr val="C00000"/>
                </a:solidFill>
                <a:effectLst/>
                <a:latin typeface="RalewayRegular"/>
              </a:rPr>
              <a:t>분간 </a:t>
            </a:r>
            <a:r>
              <a:rPr lang="en-US" altLang="ko-KR" sz="3600" b="0" i="0" dirty="0">
                <a:solidFill>
                  <a:srgbClr val="C00000"/>
                </a:solidFill>
                <a:effectLst/>
                <a:latin typeface="RalewayRegular"/>
              </a:rPr>
              <a:t>95~99</a:t>
            </a:r>
            <a:r>
              <a:rPr lang="ko-KR" altLang="en-US" sz="3600" kern="0" spc="0" dirty="0">
                <a:solidFill>
                  <a:srgbClr val="C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℃로 끓임</a:t>
            </a:r>
            <a:endParaRPr lang="en-US" altLang="ko-KR" sz="3600" kern="0" spc="0" dirty="0">
              <a:solidFill>
                <a:srgbClr val="C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세포막 파괴하고 단백질을 </a:t>
            </a:r>
            <a:r>
              <a:rPr lang="ko-KR" altLang="en-US" sz="2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변성시켜</a:t>
            </a:r>
            <a:r>
              <a:rPr lang="ko-KR" altLang="en-US" sz="2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효소 기능 억제</a:t>
            </a:r>
            <a:endParaRPr lang="ko-KR" altLang="en-US" sz="2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algn="l">
              <a:lnSpc>
                <a:spcPct val="150000"/>
              </a:lnSpc>
            </a:pPr>
            <a:endParaRPr lang="ko-KR" altLang="en-US" sz="3600" b="0" i="0" dirty="0">
              <a:solidFill>
                <a:srgbClr val="475262"/>
              </a:solidFill>
              <a:effectLst/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42243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sp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AD0CC-6174-2EAD-19DE-79F694F2AC89}"/>
              </a:ext>
            </a:extLst>
          </p:cNvPr>
          <p:cNvSpPr txBox="1"/>
          <p:nvPr/>
        </p:nvSpPr>
        <p:spPr>
          <a:xfrm>
            <a:off x="306939" y="716973"/>
            <a:ext cx="85985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 lang="ko-KR" altLang="en-US"/>
            </a:pPr>
            <a:r>
              <a:rPr kumimoji="0" lang="en-US" altLang="ko-KR" sz="440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Dicsussion</a:t>
            </a:r>
            <a:r>
              <a:rPr kumimoji="0" lang="en-US" altLang="ko-KR" sz="44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HY견고딕"/>
                <a:cs typeface="+mn-cs"/>
              </a:rPr>
              <a:t> Point</a:t>
            </a:r>
            <a:endParaRPr kumimoji="0" lang="ko-KR" altLang="en-US" sz="4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HY견고딕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FCA54A-68F7-6B0A-EC0A-2EC2217F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89" y="620655"/>
            <a:ext cx="1877394" cy="14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782A39-C2F4-4E4F-DC1D-0F88ED7AA3F2}"/>
              </a:ext>
            </a:extLst>
          </p:cNvPr>
          <p:cNvSpPr txBox="1"/>
          <p:nvPr/>
        </p:nvSpPr>
        <p:spPr>
          <a:xfrm>
            <a:off x="448733" y="2028700"/>
            <a:ext cx="1120139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chemeClr val="accent1"/>
                </a:solidFill>
                <a:latin typeface="RalewayRegular"/>
              </a:rPr>
              <a:t>Lysis Buffer</a:t>
            </a:r>
            <a:r>
              <a:rPr lang="ko-KR" altLang="en-US" sz="2800" dirty="0">
                <a:solidFill>
                  <a:schemeClr val="accent1"/>
                </a:solidFill>
                <a:latin typeface="RalewayRegular"/>
              </a:rPr>
              <a:t>의 조성은 샴푸성분과 비슷한데 왜 피부세포는 용해하지 못할까</a:t>
            </a:r>
            <a:endParaRPr lang="en-US" altLang="ko-KR" sz="2800" dirty="0">
              <a:solidFill>
                <a:schemeClr val="accent1"/>
              </a:solidFill>
              <a:latin typeface="RalewayRegular"/>
            </a:endParaRPr>
          </a:p>
          <a:p>
            <a:pPr algn="l"/>
            <a:endParaRPr lang="en-US" altLang="ko-KR" sz="2800" dirty="0">
              <a:solidFill>
                <a:schemeClr val="accent1"/>
              </a:solidFill>
              <a:latin typeface="RalewayRegular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dirty="0" err="1">
                <a:solidFill>
                  <a:schemeClr val="accent1"/>
                </a:solidFill>
                <a:latin typeface="RalewayRegular"/>
              </a:rPr>
              <a:t>Protainase</a:t>
            </a:r>
            <a:r>
              <a:rPr lang="en-US" altLang="ko-KR" sz="2800" dirty="0">
                <a:solidFill>
                  <a:schemeClr val="accent1"/>
                </a:solidFill>
                <a:latin typeface="RalewayRegular"/>
              </a:rPr>
              <a:t> K</a:t>
            </a:r>
            <a:r>
              <a:rPr lang="ko-KR" altLang="en-US" sz="2800" dirty="0">
                <a:solidFill>
                  <a:schemeClr val="accent1"/>
                </a:solidFill>
                <a:latin typeface="RalewayRegular"/>
              </a:rPr>
              <a:t>의 단백질 분해 특성과 </a:t>
            </a:r>
            <a:r>
              <a:rPr lang="en-US" altLang="ko-KR" sz="2800" dirty="0">
                <a:solidFill>
                  <a:schemeClr val="accent1"/>
                </a:solidFill>
                <a:latin typeface="RalewayRegular"/>
              </a:rPr>
              <a:t>DNA </a:t>
            </a:r>
            <a:r>
              <a:rPr lang="ko-KR" altLang="en-US" sz="2800" dirty="0">
                <a:solidFill>
                  <a:schemeClr val="accent1"/>
                </a:solidFill>
                <a:latin typeface="RalewayRegular"/>
              </a:rPr>
              <a:t>추출에 어떤 기능을 할까</a:t>
            </a:r>
            <a:r>
              <a:rPr lang="en-US" altLang="ko-KR" sz="2800" dirty="0">
                <a:solidFill>
                  <a:schemeClr val="accent1"/>
                </a:solidFill>
                <a:latin typeface="RalewayRegular"/>
              </a:rPr>
              <a:t>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altLang="ko-KR" sz="2400" dirty="0">
              <a:solidFill>
                <a:srgbClr val="475262"/>
              </a:solidFill>
              <a:latin typeface="RalewayRegular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- 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많은 단백질들이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와 같은 조건으로 침전되는데 단백질이 분해되어 아미노산이 되면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DNA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만 침전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.  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또한 </a:t>
            </a:r>
            <a:r>
              <a:rPr lang="en-US" altLang="ko-KR" sz="2400" dirty="0" err="1">
                <a:solidFill>
                  <a:srgbClr val="475262"/>
                </a:solidFill>
                <a:latin typeface="RalewayRegular"/>
              </a:rPr>
              <a:t>Protainase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 K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는 특정 펩타이드 결합만을 끊는 일반의 단백질분해효소와는 달리 </a:t>
            </a:r>
            <a:r>
              <a:rPr lang="ko-KR" altLang="en-US" sz="2400" dirty="0" err="1">
                <a:solidFill>
                  <a:srgbClr val="475262"/>
                </a:solidFill>
                <a:latin typeface="RalewayRegular"/>
              </a:rPr>
              <a:t>비특이적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 반응으로 단백질을 아주 작은 길이로 분해하고 활성온도범위도 넓고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, SDS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나 </a:t>
            </a:r>
            <a:r>
              <a:rPr lang="en-US" altLang="ko-KR" sz="2400" dirty="0">
                <a:solidFill>
                  <a:srgbClr val="475262"/>
                </a:solidFill>
                <a:latin typeface="RalewayRegular"/>
              </a:rPr>
              <a:t>EDTA</a:t>
            </a:r>
            <a:r>
              <a:rPr lang="ko-KR" altLang="en-US" sz="2400" dirty="0" err="1">
                <a:solidFill>
                  <a:srgbClr val="475262"/>
                </a:solidFill>
                <a:latin typeface="RalewayRegular"/>
              </a:rPr>
              <a:t>존재하에서도</a:t>
            </a:r>
            <a:r>
              <a:rPr lang="ko-KR" altLang="en-US" sz="2400" dirty="0">
                <a:solidFill>
                  <a:srgbClr val="475262"/>
                </a:solidFill>
                <a:latin typeface="RalewayRegular"/>
              </a:rPr>
              <a:t> 작용하는 특성</a:t>
            </a:r>
            <a:endParaRPr lang="en-US" altLang="ko-KR" sz="2400" dirty="0">
              <a:solidFill>
                <a:srgbClr val="475262"/>
              </a:solidFill>
              <a:latin typeface="Raleway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478113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PCR기계 없이 손으로 직접 해보는 PCR</Template>
  <TotalTime>1942</TotalTime>
  <Words>2019</Words>
  <Application>Microsoft Office PowerPoint</Application>
  <PresentationFormat>와이드스크린</PresentationFormat>
  <Paragraphs>261</Paragraphs>
  <Slides>43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6" baseType="lpstr">
      <vt:lpstr>HY견고딕</vt:lpstr>
      <vt:lpstr>HY헤드라인M</vt:lpstr>
      <vt:lpstr>Noto Sans Symbols</vt:lpstr>
      <vt:lpstr>RalewayRegular</vt:lpstr>
      <vt:lpstr>굴림</vt:lpstr>
      <vt:lpstr>맑은 고딕</vt:lpstr>
      <vt:lpstr>충북대70주년체 Regular</vt:lpstr>
      <vt:lpstr>함초롬돋움</vt:lpstr>
      <vt:lpstr>함초롬바탕</vt:lpstr>
      <vt:lpstr>Arial</vt:lpstr>
      <vt:lpstr>Tahoma</vt:lpstr>
      <vt:lpstr>Wingdings</vt:lpstr>
      <vt:lpstr>Office 테마</vt:lpstr>
      <vt:lpstr>PCR  기계  없이  손으로  하는  PCR </vt:lpstr>
      <vt:lpstr>Ⅰ. 개발 목적</vt:lpstr>
      <vt:lpstr>Ⅱ. 실험  내용</vt:lpstr>
      <vt:lpstr>실험  준비물</vt:lpstr>
      <vt:lpstr>Ⅲ.  이론적 기초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추출된 DNA 전기영동으로 확인하기</vt:lpstr>
      <vt:lpstr>추출된 DNA 전기영동으로 확인하기</vt:lpstr>
      <vt:lpstr>PowerPoint 프레젠테이션</vt:lpstr>
      <vt:lpstr>전기영동 결과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PCR protocol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chelex추출 DNA(좌)와 세제 추출 DNA(우)의PCR 결과</vt:lpstr>
      <vt:lpstr>PTC 미맹 유전자 검사 전기영동 결과</vt:lpstr>
      <vt:lpstr>수업팁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종희 백</dc:creator>
  <cp:lastModifiedBy>종희 백</cp:lastModifiedBy>
  <cp:revision>18</cp:revision>
  <dcterms:created xsi:type="dcterms:W3CDTF">2025-05-27T09:59:05Z</dcterms:created>
  <dcterms:modified xsi:type="dcterms:W3CDTF">2025-07-24T21:15:31Z</dcterms:modified>
</cp:coreProperties>
</file>